
<file path=[Content_Types].xml><?xml version="1.0" encoding="utf-8"?>
<Types xmlns="http://schemas.openxmlformats.org/package/2006/content-types">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erverZoom="100000" strictFirstAndLastChars="0" saveSubsetFonts="1" autoCompressPictures="0">
  <p:sldMasterIdLst>
    <p:sldMasterId id="2147483648" r:id="rId1"/>
  </p:sldMasterIdLst>
  <p:notesMasterIdLst>
    <p:notesMasterId r:id="rId60"/>
  </p:notesMasterIdLst>
  <p:sldIdLst>
    <p:sldId id="795" r:id="rId2"/>
    <p:sldId id="796" r:id="rId3"/>
    <p:sldId id="797" r:id="rId4"/>
    <p:sldId id="842" r:id="rId5"/>
    <p:sldId id="843" r:id="rId6"/>
    <p:sldId id="272" r:id="rId7"/>
    <p:sldId id="273" r:id="rId8"/>
    <p:sldId id="276" r:id="rId9"/>
    <p:sldId id="277" r:id="rId10"/>
    <p:sldId id="278" r:id="rId11"/>
    <p:sldId id="279" r:id="rId12"/>
    <p:sldId id="280" r:id="rId13"/>
    <p:sldId id="281" r:id="rId14"/>
    <p:sldId id="282" r:id="rId15"/>
    <p:sldId id="283" r:id="rId16"/>
    <p:sldId id="284" r:id="rId17"/>
    <p:sldId id="285" r:id="rId18"/>
    <p:sldId id="286" r:id="rId19"/>
    <p:sldId id="287" r:id="rId20"/>
    <p:sldId id="288" r:id="rId21"/>
    <p:sldId id="289" r:id="rId22"/>
    <p:sldId id="290" r:id="rId23"/>
    <p:sldId id="291" r:id="rId24"/>
    <p:sldId id="292" r:id="rId25"/>
    <p:sldId id="844" r:id="rId26"/>
    <p:sldId id="294" r:id="rId27"/>
    <p:sldId id="295" r:id="rId28"/>
    <p:sldId id="296" r:id="rId29"/>
    <p:sldId id="297" r:id="rId30"/>
    <p:sldId id="298" r:id="rId31"/>
    <p:sldId id="299" r:id="rId32"/>
    <p:sldId id="327" r:id="rId33"/>
    <p:sldId id="326" r:id="rId34"/>
    <p:sldId id="300" r:id="rId35"/>
    <p:sldId id="845" r:id="rId36"/>
    <p:sldId id="302" r:id="rId37"/>
    <p:sldId id="303" r:id="rId38"/>
    <p:sldId id="304" r:id="rId39"/>
    <p:sldId id="305" r:id="rId40"/>
    <p:sldId id="306" r:id="rId41"/>
    <p:sldId id="307" r:id="rId42"/>
    <p:sldId id="308" r:id="rId43"/>
    <p:sldId id="309" r:id="rId44"/>
    <p:sldId id="310" r:id="rId45"/>
    <p:sldId id="311" r:id="rId46"/>
    <p:sldId id="847" r:id="rId47"/>
    <p:sldId id="271" r:id="rId48"/>
    <p:sldId id="848" r:id="rId49"/>
    <p:sldId id="312" r:id="rId50"/>
    <p:sldId id="313" r:id="rId51"/>
    <p:sldId id="314" r:id="rId52"/>
    <p:sldId id="315" r:id="rId53"/>
    <p:sldId id="316" r:id="rId54"/>
    <p:sldId id="317" r:id="rId55"/>
    <p:sldId id="319" r:id="rId56"/>
    <p:sldId id="320" r:id="rId57"/>
    <p:sldId id="321" r:id="rId58"/>
    <p:sldId id="322" r:id="rId59"/>
  </p:sldIdLst>
  <p:sldSz cx="24384000" cy="13716000"/>
  <p:notesSz cx="6858000" cy="9144000"/>
  <p:defaultTextStyle>
    <a:defPPr>
      <a:defRPr lang="en-TR"/>
    </a:defPPr>
    <a:lvl1pPr marL="385763" indent="-385763" algn="l" defTabSz="1828800" rtl="0" eaLnBrk="0" fontAlgn="base" hangingPunct="0">
      <a:spcBef>
        <a:spcPct val="0"/>
      </a:spcBef>
      <a:spcAft>
        <a:spcPct val="0"/>
      </a:spcAft>
      <a:defRPr sz="3600" kern="12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1pPr>
    <a:lvl2pPr marL="457200" algn="l" defTabSz="1828800" rtl="0" eaLnBrk="0" fontAlgn="base" hangingPunct="0">
      <a:spcBef>
        <a:spcPct val="0"/>
      </a:spcBef>
      <a:spcAft>
        <a:spcPct val="0"/>
      </a:spcAft>
      <a:defRPr sz="3600" kern="12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2pPr>
    <a:lvl3pPr marL="914400" algn="l" defTabSz="1828800" rtl="0" eaLnBrk="0" fontAlgn="base" hangingPunct="0">
      <a:spcBef>
        <a:spcPct val="0"/>
      </a:spcBef>
      <a:spcAft>
        <a:spcPct val="0"/>
      </a:spcAft>
      <a:defRPr sz="3600" kern="12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3pPr>
    <a:lvl4pPr marL="1371600" algn="l" defTabSz="1828800" rtl="0" eaLnBrk="0" fontAlgn="base" hangingPunct="0">
      <a:spcBef>
        <a:spcPct val="0"/>
      </a:spcBef>
      <a:spcAft>
        <a:spcPct val="0"/>
      </a:spcAft>
      <a:defRPr sz="3600" kern="12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4pPr>
    <a:lvl5pPr marL="1828800" algn="l" defTabSz="1828800" rtl="0" eaLnBrk="0" fontAlgn="base" hangingPunct="0">
      <a:spcBef>
        <a:spcPct val="0"/>
      </a:spcBef>
      <a:spcAft>
        <a:spcPct val="0"/>
      </a:spcAft>
      <a:defRPr sz="3600" kern="12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5pPr>
    <a:lvl6pPr marL="2286000" algn="l" defTabSz="914400" rtl="0" eaLnBrk="1" latinLnBrk="0" hangingPunct="1">
      <a:defRPr sz="3600" kern="12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6pPr>
    <a:lvl7pPr marL="2743200" algn="l" defTabSz="914400" rtl="0" eaLnBrk="1" latinLnBrk="0" hangingPunct="1">
      <a:defRPr sz="3600" kern="12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7pPr>
    <a:lvl8pPr marL="3200400" algn="l" defTabSz="914400" rtl="0" eaLnBrk="1" latinLnBrk="0" hangingPunct="1">
      <a:defRPr sz="3600" kern="12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8pPr>
    <a:lvl9pPr marL="3657600" algn="l" defTabSz="914400" rtl="0" eaLnBrk="1" latinLnBrk="0" hangingPunct="1">
      <a:defRPr sz="3600" kern="12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9pPr>
  </p:defaultTextStyle>
  <p:extLst>
    <p:ext uri="{EFAFB233-063F-42B5-8137-9DF3F51BA10A}">
      <p15:sldGuideLst xmlns:p15="http://schemas.microsoft.com/office/powerpoint/2012/main">
        <p15:guide id="1" orient="horz" pos="4320">
          <p15:clr>
            <a:srgbClr val="A4A3A4"/>
          </p15:clr>
        </p15:guide>
        <p15:guide id="2" pos="76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40FF"/>
    <a:srgbClr val="D883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251"/>
    <p:restoredTop sz="92717"/>
  </p:normalViewPr>
  <p:slideViewPr>
    <p:cSldViewPr>
      <p:cViewPr varScale="1">
        <p:scale>
          <a:sx n="33" d="100"/>
          <a:sy n="33" d="100"/>
        </p:scale>
        <p:origin x="1184" y="232"/>
      </p:cViewPr>
      <p:guideLst>
        <p:guide orient="horz" pos="4320"/>
        <p:guide pos="7680"/>
      </p:guideLst>
    </p:cSldViewPr>
  </p:slideViewPr>
  <p:outlineViewPr>
    <p:cViewPr>
      <p:scale>
        <a:sx n="33" d="100"/>
        <a:sy n="33" d="100"/>
      </p:scale>
      <p:origin x="0" y="-14192"/>
    </p:cViewPr>
  </p:outlin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4338" name="Rectangle 1">
            <a:extLst>
              <a:ext uri="{FF2B5EF4-FFF2-40B4-BE49-F238E27FC236}">
                <a16:creationId xmlns:a16="http://schemas.microsoft.com/office/drawing/2014/main" id="{15C16CF2-F7D7-1AAC-DC3C-7454041149BD}"/>
              </a:ext>
            </a:extLst>
          </p:cNvPr>
          <p:cNvSpPr>
            <a:spLocks noGrp="1" noRot="1" noChangeAspect="1"/>
          </p:cNvSpPr>
          <p:nvPr>
            <p:ph type="sldImg"/>
          </p:nvPr>
        </p:nvSpPr>
        <p:spPr bwMode="auto">
          <a:xfrm>
            <a:off x="1143000" y="685800"/>
            <a:ext cx="4572000" cy="3429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 name="Rectangle 2">
            <a:extLst>
              <a:ext uri="{FF2B5EF4-FFF2-40B4-BE49-F238E27FC236}">
                <a16:creationId xmlns:a16="http://schemas.microsoft.com/office/drawing/2014/main" id="{2455E866-8D3A-21B1-5382-972313D23B9B}"/>
              </a:ext>
            </a:extLst>
          </p:cNvPr>
          <p:cNvSpPr>
            <a:spLocks noGrp="1"/>
          </p:cNvSpPr>
          <p:nvPr>
            <p:ph type="body" sz="quarter" idx="1"/>
          </p:nvPr>
        </p:nvSpPr>
        <p:spPr bwMode="auto">
          <a:xfrm>
            <a:off x="914400" y="4343400"/>
            <a:ext cx="5029200" cy="4114800"/>
          </a:xfrm>
          <a:prstGeom prst="rect">
            <a:avLst/>
          </a:prstGeom>
          <a:noFill/>
          <a:ln>
            <a:noFill/>
          </a:ln>
          <a:effectLst/>
        </p:spPr>
        <p:txBody>
          <a:bodyPr vert="horz" wrap="square" lIns="91440" tIns="45720" rIns="91440" bIns="45720" numCol="1" anchor="t" anchorCtr="0" compatLnSpc="1">
            <a:prstTxWarp prst="textNoShape">
              <a:avLst/>
            </a:prstTxWarp>
          </a:bodyPr>
          <a:lstStyle/>
          <a:p>
            <a:pPr lvl="0"/>
            <a:r>
              <a:rPr lang="en-TR" altLang="en-TR" noProof="0">
                <a:sym typeface="Calibri" panose="020F0502020204030204" pitchFamily="34" charset="0"/>
              </a:rPr>
              <a:t>Click to edit Master text styles</a:t>
            </a:r>
          </a:p>
          <a:p>
            <a:pPr lvl="1"/>
            <a:r>
              <a:rPr lang="en-TR" altLang="en-TR" noProof="0">
                <a:sym typeface="Calibri" panose="020F0502020204030204" pitchFamily="34" charset="0"/>
              </a:rPr>
              <a:t>Second level</a:t>
            </a:r>
          </a:p>
          <a:p>
            <a:pPr lvl="2"/>
            <a:r>
              <a:rPr lang="en-TR" altLang="en-TR" noProof="0">
                <a:sym typeface="Calibri" panose="020F0502020204030204" pitchFamily="34" charset="0"/>
              </a:rPr>
              <a:t>Third level</a:t>
            </a:r>
          </a:p>
          <a:p>
            <a:pPr lvl="3"/>
            <a:r>
              <a:rPr lang="en-TR" altLang="en-TR" noProof="0">
                <a:sym typeface="Calibri" panose="020F0502020204030204" pitchFamily="34" charset="0"/>
              </a:rPr>
              <a:t>Fourth level</a:t>
            </a:r>
          </a:p>
          <a:p>
            <a:pPr lvl="4"/>
            <a:r>
              <a:rPr lang="en-TR" altLang="en-TR" noProof="0">
                <a:sym typeface="Calibri" panose="020F0502020204030204" pitchFamily="34" charset="0"/>
              </a:rPr>
              <a:t>Fifth level</a:t>
            </a:r>
          </a:p>
        </p:txBody>
      </p:sp>
    </p:spTree>
  </p:cSld>
  <p:clrMap bg1="lt1" tx1="dk1" bg2="lt2" tx2="dk2" accent1="accent1" accent2="accent2" accent3="accent3" accent4="accent4" accent5="accent5" accent6="accent6" hlink="hlink" folHlink="folHlink"/>
  <p:notesStyle>
    <a:lvl1pPr algn="l" defTabSz="1828800" rtl="0" eaLnBrk="0" fontAlgn="base" hangingPunct="0">
      <a:spcBef>
        <a:spcPct val="0"/>
      </a:spcBef>
      <a:spcAft>
        <a:spcPct val="0"/>
      </a:spcAft>
      <a:defRPr sz="2400" kern="12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1pPr>
    <a:lvl2pPr indent="228600" algn="l" defTabSz="1828800" rtl="0" eaLnBrk="0" fontAlgn="base" hangingPunct="0">
      <a:spcBef>
        <a:spcPct val="0"/>
      </a:spcBef>
      <a:spcAft>
        <a:spcPct val="0"/>
      </a:spcAft>
      <a:defRPr sz="2400" kern="12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2pPr>
    <a:lvl3pPr indent="457200" algn="l" defTabSz="1828800" rtl="0" eaLnBrk="0" fontAlgn="base" hangingPunct="0">
      <a:spcBef>
        <a:spcPct val="0"/>
      </a:spcBef>
      <a:spcAft>
        <a:spcPct val="0"/>
      </a:spcAft>
      <a:defRPr sz="2400" kern="12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3pPr>
    <a:lvl4pPr indent="685800" algn="l" defTabSz="1828800" rtl="0" eaLnBrk="0" fontAlgn="base" hangingPunct="0">
      <a:spcBef>
        <a:spcPct val="0"/>
      </a:spcBef>
      <a:spcAft>
        <a:spcPct val="0"/>
      </a:spcAft>
      <a:defRPr sz="2400" kern="12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4pPr>
    <a:lvl5pPr indent="914400" algn="l" defTabSz="1828800" rtl="0" eaLnBrk="0" fontAlgn="base" hangingPunct="0">
      <a:spcBef>
        <a:spcPct val="0"/>
      </a:spcBef>
      <a:spcAft>
        <a:spcPct val="0"/>
      </a:spcAft>
      <a:defRPr sz="2400" kern="12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048000" y="2244725"/>
            <a:ext cx="18288000" cy="4775200"/>
          </a:xfrm>
        </p:spPr>
        <p:txBody>
          <a:bodyPr anchor="b"/>
          <a:lstStyle>
            <a:lvl1pPr algn="ctr">
              <a:defRPr sz="6000"/>
            </a:lvl1pPr>
          </a:lstStyle>
          <a:p>
            <a:r>
              <a:rPr lang="en-US"/>
              <a:t>Click to edit Master title style</a:t>
            </a:r>
            <a:endParaRPr lang="tr-TR"/>
          </a:p>
        </p:txBody>
      </p:sp>
      <p:sp>
        <p:nvSpPr>
          <p:cNvPr id="3" name="Subtitle 2"/>
          <p:cNvSpPr>
            <a:spLocks noGrp="1"/>
          </p:cNvSpPr>
          <p:nvPr>
            <p:ph type="subTitle" idx="1"/>
          </p:nvPr>
        </p:nvSpPr>
        <p:spPr>
          <a:xfrm>
            <a:off x="3048000" y="7204075"/>
            <a:ext cx="18288000" cy="3311525"/>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tr-TR"/>
          </a:p>
        </p:txBody>
      </p:sp>
      <p:sp>
        <p:nvSpPr>
          <p:cNvPr id="4" name="Rectangle 3">
            <a:extLst>
              <a:ext uri="{FF2B5EF4-FFF2-40B4-BE49-F238E27FC236}">
                <a16:creationId xmlns:a16="http://schemas.microsoft.com/office/drawing/2014/main" id="{4E7352AA-8F08-84DF-1484-C3630DB12858}"/>
              </a:ext>
            </a:extLst>
          </p:cNvPr>
          <p:cNvSpPr>
            <a:spLocks noGrp="1"/>
          </p:cNvSpPr>
          <p:nvPr>
            <p:ph type="sldNum" sz="quarter" idx="10"/>
          </p:nvPr>
        </p:nvSpPr>
        <p:spPr>
          <a:ln/>
        </p:spPr>
        <p:txBody>
          <a:bodyPr/>
          <a:lstStyle>
            <a:lvl1pPr>
              <a:defRPr/>
            </a:lvl1pPr>
          </a:lstStyle>
          <a:p>
            <a:pPr>
              <a:defRPr/>
            </a:pPr>
            <a:fld id="{872053E1-E34A-4143-AAA2-C9A09F7CDF1F}" type="slidenum">
              <a:rPr lang="en-TR" altLang="en-TR"/>
              <a:pPr>
                <a:defRPr/>
              </a:pPr>
              <a:t>‹#›</a:t>
            </a:fld>
            <a:endParaRPr lang="en-TR" altLang="en-TR" dirty="0"/>
          </a:p>
        </p:txBody>
      </p:sp>
    </p:spTree>
    <p:extLst>
      <p:ext uri="{BB962C8B-B14F-4D97-AF65-F5344CB8AC3E}">
        <p14:creationId xmlns:p14="http://schemas.microsoft.com/office/powerpoint/2010/main" val="399475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tr-T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r-TR"/>
          </a:p>
        </p:txBody>
      </p:sp>
      <p:sp>
        <p:nvSpPr>
          <p:cNvPr id="4" name="Rectangle 3">
            <a:extLst>
              <a:ext uri="{FF2B5EF4-FFF2-40B4-BE49-F238E27FC236}">
                <a16:creationId xmlns:a16="http://schemas.microsoft.com/office/drawing/2014/main" id="{A1AA626B-0E62-5117-F0A8-397488DAD13B}"/>
              </a:ext>
            </a:extLst>
          </p:cNvPr>
          <p:cNvSpPr>
            <a:spLocks noGrp="1"/>
          </p:cNvSpPr>
          <p:nvPr>
            <p:ph type="sldNum" sz="quarter" idx="10"/>
          </p:nvPr>
        </p:nvSpPr>
        <p:spPr>
          <a:ln/>
        </p:spPr>
        <p:txBody>
          <a:bodyPr/>
          <a:lstStyle>
            <a:lvl1pPr>
              <a:defRPr/>
            </a:lvl1pPr>
          </a:lstStyle>
          <a:p>
            <a:pPr>
              <a:defRPr/>
            </a:pPr>
            <a:fld id="{DE6C6515-DDFF-4B42-AA3C-43DE4240D768}" type="slidenum">
              <a:rPr lang="en-TR" altLang="en-TR"/>
              <a:pPr>
                <a:defRPr/>
              </a:pPr>
              <a:t>‹#›</a:t>
            </a:fld>
            <a:endParaRPr lang="en-TR" altLang="en-TR" dirty="0"/>
          </a:p>
        </p:txBody>
      </p:sp>
    </p:spTree>
    <p:extLst>
      <p:ext uri="{BB962C8B-B14F-4D97-AF65-F5344CB8AC3E}">
        <p14:creationId xmlns:p14="http://schemas.microsoft.com/office/powerpoint/2010/main" val="9285010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8126075" y="549275"/>
            <a:ext cx="5932488" cy="12785725"/>
          </a:xfrm>
        </p:spPr>
        <p:txBody>
          <a:bodyPr vert="eaVert"/>
          <a:lstStyle/>
          <a:p>
            <a:r>
              <a:rPr lang="en-US"/>
              <a:t>Click to edit Master title style</a:t>
            </a:r>
            <a:endParaRPr lang="tr-TR"/>
          </a:p>
        </p:txBody>
      </p:sp>
      <p:sp>
        <p:nvSpPr>
          <p:cNvPr id="3" name="Vertical Text Placeholder 2"/>
          <p:cNvSpPr>
            <a:spLocks noGrp="1"/>
          </p:cNvSpPr>
          <p:nvPr>
            <p:ph type="body" orient="vert" idx="1"/>
          </p:nvPr>
        </p:nvSpPr>
        <p:spPr>
          <a:xfrm>
            <a:off x="323850" y="549275"/>
            <a:ext cx="17649825" cy="127857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r-TR"/>
          </a:p>
        </p:txBody>
      </p:sp>
      <p:sp>
        <p:nvSpPr>
          <p:cNvPr id="4" name="Rectangle 3">
            <a:extLst>
              <a:ext uri="{FF2B5EF4-FFF2-40B4-BE49-F238E27FC236}">
                <a16:creationId xmlns:a16="http://schemas.microsoft.com/office/drawing/2014/main" id="{CF7A030C-2C9C-3C86-E920-5695087FF1D2}"/>
              </a:ext>
            </a:extLst>
          </p:cNvPr>
          <p:cNvSpPr>
            <a:spLocks noGrp="1"/>
          </p:cNvSpPr>
          <p:nvPr>
            <p:ph type="sldNum" sz="quarter" idx="10"/>
          </p:nvPr>
        </p:nvSpPr>
        <p:spPr>
          <a:ln/>
        </p:spPr>
        <p:txBody>
          <a:bodyPr/>
          <a:lstStyle>
            <a:lvl1pPr>
              <a:defRPr/>
            </a:lvl1pPr>
          </a:lstStyle>
          <a:p>
            <a:pPr>
              <a:defRPr/>
            </a:pPr>
            <a:fld id="{84015BA0-6617-C644-9D60-18DFD9B4344C}" type="slidenum">
              <a:rPr lang="en-TR" altLang="en-TR"/>
              <a:pPr>
                <a:defRPr/>
              </a:pPr>
              <a:t>‹#›</a:t>
            </a:fld>
            <a:endParaRPr lang="en-TR" altLang="en-TR" dirty="0"/>
          </a:p>
        </p:txBody>
      </p:sp>
    </p:spTree>
    <p:extLst>
      <p:ext uri="{BB962C8B-B14F-4D97-AF65-F5344CB8AC3E}">
        <p14:creationId xmlns:p14="http://schemas.microsoft.com/office/powerpoint/2010/main" val="10164371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OBJECT">
    <p:spTree>
      <p:nvGrpSpPr>
        <p:cNvPr id="1" name=""/>
        <p:cNvGrpSpPr/>
        <p:nvPr/>
      </p:nvGrpSpPr>
      <p:grpSpPr>
        <a:xfrm>
          <a:off x="0" y="0"/>
          <a:ext cx="0" cy="0"/>
          <a:chOff x="0" y="0"/>
          <a:chExt cx="0" cy="0"/>
        </a:xfrm>
      </p:grpSpPr>
      <p:sp>
        <p:nvSpPr>
          <p:cNvPr id="20" name="Title Text"/>
          <p:cNvSpPr txBox="1">
            <a:spLocks noGrp="1"/>
          </p:cNvSpPr>
          <p:nvPr>
            <p:ph type="title"/>
          </p:nvPr>
        </p:nvSpPr>
        <p:spPr>
          <a:prstGeom prst="rect">
            <a:avLst/>
          </a:prstGeom>
        </p:spPr>
        <p:txBody>
          <a:bodyPr/>
          <a:lstStyle/>
          <a:p>
            <a:r>
              <a:t>Title Text</a:t>
            </a:r>
          </a:p>
        </p:txBody>
      </p:sp>
      <p:sp>
        <p:nvSpPr>
          <p:cNvPr id="21"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 name="Slide Number">
            <a:extLst>
              <a:ext uri="{FF2B5EF4-FFF2-40B4-BE49-F238E27FC236}">
                <a16:creationId xmlns:a16="http://schemas.microsoft.com/office/drawing/2014/main" id="{EDD5482C-7797-94C2-9C73-D217CC622A82}"/>
              </a:ext>
            </a:extLst>
          </p:cNvPr>
          <p:cNvSpPr txBox="1">
            <a:spLocks noGrp="1"/>
          </p:cNvSpPr>
          <p:nvPr>
            <p:ph type="sldNum" sz="quarter" idx="10"/>
          </p:nvPr>
        </p:nvSpPr>
        <p:spPr/>
        <p:txBody>
          <a:bodyPr/>
          <a:lstStyle>
            <a:lvl1pPr marL="0" indent="0">
              <a:buNone/>
              <a:defRPr/>
            </a:lvl1pPr>
          </a:lstStyle>
          <a:p>
            <a:pPr>
              <a:defRPr/>
            </a:pPr>
            <a:fld id="{E9450A2B-522F-9B4F-9E0F-9EDB5DCD078F}" type="slidenum">
              <a:rPr lang="en-TR"/>
              <a:pPr>
                <a:defRPr/>
              </a:pPr>
              <a:t>‹#›</a:t>
            </a:fld>
            <a:endParaRPr lang="en-TR" dirty="0"/>
          </a:p>
        </p:txBody>
      </p:sp>
    </p:spTree>
    <p:extLst>
      <p:ext uri="{BB962C8B-B14F-4D97-AF65-F5344CB8AC3E}">
        <p14:creationId xmlns:p14="http://schemas.microsoft.com/office/powerpoint/2010/main" val="3555770993"/>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SECTION_HEADER">
    <p:spTree>
      <p:nvGrpSpPr>
        <p:cNvPr id="1" name=""/>
        <p:cNvGrpSpPr/>
        <p:nvPr/>
      </p:nvGrpSpPr>
      <p:grpSpPr>
        <a:xfrm>
          <a:off x="0" y="0"/>
          <a:ext cx="0" cy="0"/>
          <a:chOff x="0" y="0"/>
          <a:chExt cx="0" cy="0"/>
        </a:xfrm>
      </p:grpSpPr>
      <p:sp>
        <p:nvSpPr>
          <p:cNvPr id="29" name="Title Text"/>
          <p:cNvSpPr txBox="1">
            <a:spLocks noGrp="1"/>
          </p:cNvSpPr>
          <p:nvPr>
            <p:ph type="title"/>
          </p:nvPr>
        </p:nvSpPr>
        <p:spPr>
          <a:xfrm>
            <a:off x="2108461" y="8813802"/>
            <a:ext cx="20790166" cy="2724155"/>
          </a:xfrm>
          <a:prstGeom prst="rect">
            <a:avLst/>
          </a:prstGeom>
        </p:spPr>
        <p:txBody>
          <a:bodyPr/>
          <a:lstStyle>
            <a:lvl1pPr algn="l">
              <a:defRPr sz="8000" b="1"/>
            </a:lvl1pPr>
          </a:lstStyle>
          <a:p>
            <a:r>
              <a:t>Title Text</a:t>
            </a:r>
          </a:p>
        </p:txBody>
      </p:sp>
      <p:sp>
        <p:nvSpPr>
          <p:cNvPr id="3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239698897"/>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tr-TR"/>
          </a:p>
        </p:txBody>
      </p:sp>
      <p:sp>
        <p:nvSpPr>
          <p:cNvPr id="3" name="Content Placeholder 2"/>
          <p:cNvSpPr>
            <a:spLocks noGrp="1"/>
          </p:cNvSpPr>
          <p:nvPr>
            <p:ph idx="1"/>
          </p:nvPr>
        </p:nvSpPr>
        <p:spPr/>
        <p:txBody>
          <a:bodyPr/>
          <a:lstStyle>
            <a:lvl1pPr marL="685800" indent="-685800">
              <a:buFont typeface="Arial" panose="020B0604020202020204" pitchFamily="34" charset="0"/>
              <a:buChar char="•"/>
              <a:defRPr/>
            </a:lvl1pPr>
            <a:lvl3pPr marL="4762500" indent="-3848100">
              <a:buFont typeface="Wingdings" pitchFamily="2" charset="2"/>
              <a:buChar char="§"/>
              <a:defRPr/>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tr-TR" dirty="0"/>
          </a:p>
        </p:txBody>
      </p:sp>
      <p:sp>
        <p:nvSpPr>
          <p:cNvPr id="4" name="Rectangle 3">
            <a:extLst>
              <a:ext uri="{FF2B5EF4-FFF2-40B4-BE49-F238E27FC236}">
                <a16:creationId xmlns:a16="http://schemas.microsoft.com/office/drawing/2014/main" id="{C024848C-4517-B497-20CA-1ADC2EA83187}"/>
              </a:ext>
            </a:extLst>
          </p:cNvPr>
          <p:cNvSpPr>
            <a:spLocks noGrp="1"/>
          </p:cNvSpPr>
          <p:nvPr>
            <p:ph type="sldNum" sz="quarter" idx="10"/>
          </p:nvPr>
        </p:nvSpPr>
        <p:spPr>
          <a:ln/>
        </p:spPr>
        <p:txBody>
          <a:bodyPr/>
          <a:lstStyle>
            <a:lvl1pPr>
              <a:defRPr/>
            </a:lvl1pPr>
          </a:lstStyle>
          <a:p>
            <a:pPr>
              <a:defRPr/>
            </a:pPr>
            <a:fld id="{06F6C418-247E-C746-AAF7-A6C44B129307}" type="slidenum">
              <a:rPr lang="en-TR" altLang="en-TR"/>
              <a:pPr>
                <a:defRPr/>
              </a:pPr>
              <a:t>‹#›</a:t>
            </a:fld>
            <a:endParaRPr lang="en-TR" altLang="en-TR" dirty="0"/>
          </a:p>
        </p:txBody>
      </p:sp>
    </p:spTree>
    <p:extLst>
      <p:ext uri="{BB962C8B-B14F-4D97-AF65-F5344CB8AC3E}">
        <p14:creationId xmlns:p14="http://schemas.microsoft.com/office/powerpoint/2010/main" val="24465101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63700" y="3419475"/>
            <a:ext cx="21031200" cy="5705475"/>
          </a:xfrm>
        </p:spPr>
        <p:txBody>
          <a:bodyPr anchor="b"/>
          <a:lstStyle>
            <a:lvl1pPr>
              <a:defRPr sz="6000"/>
            </a:lvl1pPr>
          </a:lstStyle>
          <a:p>
            <a:r>
              <a:rPr lang="en-US"/>
              <a:t>Click to edit Master title style</a:t>
            </a:r>
            <a:endParaRPr lang="tr-TR"/>
          </a:p>
        </p:txBody>
      </p:sp>
      <p:sp>
        <p:nvSpPr>
          <p:cNvPr id="3" name="Text Placeholder 2"/>
          <p:cNvSpPr>
            <a:spLocks noGrp="1"/>
          </p:cNvSpPr>
          <p:nvPr>
            <p:ph type="body" idx="1"/>
          </p:nvPr>
        </p:nvSpPr>
        <p:spPr>
          <a:xfrm>
            <a:off x="1663700" y="9178925"/>
            <a:ext cx="21031200" cy="3000375"/>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
        <p:nvSpPr>
          <p:cNvPr id="4" name="Rectangle 3">
            <a:extLst>
              <a:ext uri="{FF2B5EF4-FFF2-40B4-BE49-F238E27FC236}">
                <a16:creationId xmlns:a16="http://schemas.microsoft.com/office/drawing/2014/main" id="{9EECD25C-D199-B9C9-9E58-4845914BC7DB}"/>
              </a:ext>
            </a:extLst>
          </p:cNvPr>
          <p:cNvSpPr>
            <a:spLocks noGrp="1"/>
          </p:cNvSpPr>
          <p:nvPr>
            <p:ph type="sldNum" sz="quarter" idx="10"/>
          </p:nvPr>
        </p:nvSpPr>
        <p:spPr>
          <a:ln/>
        </p:spPr>
        <p:txBody>
          <a:bodyPr/>
          <a:lstStyle>
            <a:lvl1pPr>
              <a:defRPr/>
            </a:lvl1pPr>
          </a:lstStyle>
          <a:p>
            <a:pPr>
              <a:defRPr/>
            </a:pPr>
            <a:fld id="{18FF5254-B5D3-0F47-ADC3-6D2AD49909F8}" type="slidenum">
              <a:rPr lang="en-TR" altLang="en-TR"/>
              <a:pPr>
                <a:defRPr/>
              </a:pPr>
              <a:t>‹#›</a:t>
            </a:fld>
            <a:endParaRPr lang="en-TR" altLang="en-TR" dirty="0"/>
          </a:p>
        </p:txBody>
      </p:sp>
    </p:spTree>
    <p:extLst>
      <p:ext uri="{BB962C8B-B14F-4D97-AF65-F5344CB8AC3E}">
        <p14:creationId xmlns:p14="http://schemas.microsoft.com/office/powerpoint/2010/main" val="29821077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tr-TR"/>
          </a:p>
        </p:txBody>
      </p:sp>
      <p:sp>
        <p:nvSpPr>
          <p:cNvPr id="3" name="Content Placeholder 2"/>
          <p:cNvSpPr>
            <a:spLocks noGrp="1"/>
          </p:cNvSpPr>
          <p:nvPr>
            <p:ph sz="half" idx="1"/>
          </p:nvPr>
        </p:nvSpPr>
        <p:spPr>
          <a:xfrm>
            <a:off x="455613" y="2819400"/>
            <a:ext cx="11710987" cy="10515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r-TR"/>
          </a:p>
        </p:txBody>
      </p:sp>
      <p:sp>
        <p:nvSpPr>
          <p:cNvPr id="4" name="Content Placeholder 3"/>
          <p:cNvSpPr>
            <a:spLocks noGrp="1"/>
          </p:cNvSpPr>
          <p:nvPr>
            <p:ph sz="half" idx="2"/>
          </p:nvPr>
        </p:nvSpPr>
        <p:spPr>
          <a:xfrm>
            <a:off x="12319000" y="2819400"/>
            <a:ext cx="11712575" cy="10515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r-TR"/>
          </a:p>
        </p:txBody>
      </p:sp>
      <p:sp>
        <p:nvSpPr>
          <p:cNvPr id="5" name="Rectangle 3">
            <a:extLst>
              <a:ext uri="{FF2B5EF4-FFF2-40B4-BE49-F238E27FC236}">
                <a16:creationId xmlns:a16="http://schemas.microsoft.com/office/drawing/2014/main" id="{D53990FD-3EB7-54ED-1139-CB1C351245A2}"/>
              </a:ext>
            </a:extLst>
          </p:cNvPr>
          <p:cNvSpPr>
            <a:spLocks noGrp="1"/>
          </p:cNvSpPr>
          <p:nvPr>
            <p:ph type="sldNum" sz="quarter" idx="10"/>
          </p:nvPr>
        </p:nvSpPr>
        <p:spPr>
          <a:ln/>
        </p:spPr>
        <p:txBody>
          <a:bodyPr/>
          <a:lstStyle>
            <a:lvl1pPr>
              <a:defRPr/>
            </a:lvl1pPr>
          </a:lstStyle>
          <a:p>
            <a:pPr>
              <a:defRPr/>
            </a:pPr>
            <a:fld id="{B38439B2-A477-7747-BD04-FB0498649D5B}" type="slidenum">
              <a:rPr lang="en-TR" altLang="en-TR"/>
              <a:pPr>
                <a:defRPr/>
              </a:pPr>
              <a:t>‹#›</a:t>
            </a:fld>
            <a:endParaRPr lang="en-TR" altLang="en-TR" dirty="0"/>
          </a:p>
        </p:txBody>
      </p:sp>
    </p:spTree>
    <p:extLst>
      <p:ext uri="{BB962C8B-B14F-4D97-AF65-F5344CB8AC3E}">
        <p14:creationId xmlns:p14="http://schemas.microsoft.com/office/powerpoint/2010/main" val="5804493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679575" y="730250"/>
            <a:ext cx="21031200" cy="2651125"/>
          </a:xfrm>
        </p:spPr>
        <p:txBody>
          <a:bodyPr/>
          <a:lstStyle/>
          <a:p>
            <a:r>
              <a:rPr lang="en-US"/>
              <a:t>Click to edit Master title style</a:t>
            </a:r>
            <a:endParaRPr lang="tr-TR"/>
          </a:p>
        </p:txBody>
      </p:sp>
      <p:sp>
        <p:nvSpPr>
          <p:cNvPr id="3" name="Text Placeholder 2"/>
          <p:cNvSpPr>
            <a:spLocks noGrp="1"/>
          </p:cNvSpPr>
          <p:nvPr>
            <p:ph type="body" idx="1"/>
          </p:nvPr>
        </p:nvSpPr>
        <p:spPr>
          <a:xfrm>
            <a:off x="1679575" y="3362325"/>
            <a:ext cx="10315575" cy="16478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679575" y="5010150"/>
            <a:ext cx="10315575" cy="73691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r-TR"/>
          </a:p>
        </p:txBody>
      </p:sp>
      <p:sp>
        <p:nvSpPr>
          <p:cNvPr id="5" name="Text Placeholder 4"/>
          <p:cNvSpPr>
            <a:spLocks noGrp="1"/>
          </p:cNvSpPr>
          <p:nvPr>
            <p:ph type="body" sz="quarter" idx="3"/>
          </p:nvPr>
        </p:nvSpPr>
        <p:spPr>
          <a:xfrm>
            <a:off x="12344400" y="3362325"/>
            <a:ext cx="10366375" cy="16478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12344400" y="5010150"/>
            <a:ext cx="10366375" cy="73691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r-TR"/>
          </a:p>
        </p:txBody>
      </p:sp>
      <p:sp>
        <p:nvSpPr>
          <p:cNvPr id="7" name="Rectangle 3">
            <a:extLst>
              <a:ext uri="{FF2B5EF4-FFF2-40B4-BE49-F238E27FC236}">
                <a16:creationId xmlns:a16="http://schemas.microsoft.com/office/drawing/2014/main" id="{6C96743F-D2BC-41A6-9E70-D535A3F16055}"/>
              </a:ext>
            </a:extLst>
          </p:cNvPr>
          <p:cNvSpPr>
            <a:spLocks noGrp="1"/>
          </p:cNvSpPr>
          <p:nvPr>
            <p:ph type="sldNum" sz="quarter" idx="10"/>
          </p:nvPr>
        </p:nvSpPr>
        <p:spPr>
          <a:ln/>
        </p:spPr>
        <p:txBody>
          <a:bodyPr/>
          <a:lstStyle>
            <a:lvl1pPr>
              <a:defRPr/>
            </a:lvl1pPr>
          </a:lstStyle>
          <a:p>
            <a:pPr>
              <a:defRPr/>
            </a:pPr>
            <a:fld id="{8B16C520-E9BE-3743-8DB5-9F28A3677142}" type="slidenum">
              <a:rPr lang="en-TR" altLang="en-TR"/>
              <a:pPr>
                <a:defRPr/>
              </a:pPr>
              <a:t>‹#›</a:t>
            </a:fld>
            <a:endParaRPr lang="en-TR" altLang="en-TR" dirty="0"/>
          </a:p>
        </p:txBody>
      </p:sp>
    </p:spTree>
    <p:extLst>
      <p:ext uri="{BB962C8B-B14F-4D97-AF65-F5344CB8AC3E}">
        <p14:creationId xmlns:p14="http://schemas.microsoft.com/office/powerpoint/2010/main" val="13173078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tr-TR"/>
          </a:p>
        </p:txBody>
      </p:sp>
      <p:sp>
        <p:nvSpPr>
          <p:cNvPr id="3" name="Rectangle 3">
            <a:extLst>
              <a:ext uri="{FF2B5EF4-FFF2-40B4-BE49-F238E27FC236}">
                <a16:creationId xmlns:a16="http://schemas.microsoft.com/office/drawing/2014/main" id="{8CAC38F7-F1B4-E65A-05E7-B3F85E3AB01D}"/>
              </a:ext>
            </a:extLst>
          </p:cNvPr>
          <p:cNvSpPr>
            <a:spLocks noGrp="1"/>
          </p:cNvSpPr>
          <p:nvPr>
            <p:ph type="sldNum" sz="quarter" idx="10"/>
          </p:nvPr>
        </p:nvSpPr>
        <p:spPr>
          <a:ln/>
        </p:spPr>
        <p:txBody>
          <a:bodyPr/>
          <a:lstStyle>
            <a:lvl1pPr>
              <a:defRPr/>
            </a:lvl1pPr>
          </a:lstStyle>
          <a:p>
            <a:pPr>
              <a:defRPr/>
            </a:pPr>
            <a:fld id="{91B1B606-555E-7442-A71C-2A913B0BC20D}" type="slidenum">
              <a:rPr lang="en-TR" altLang="en-TR"/>
              <a:pPr>
                <a:defRPr/>
              </a:pPr>
              <a:t>‹#›</a:t>
            </a:fld>
            <a:endParaRPr lang="en-TR" altLang="en-TR" dirty="0"/>
          </a:p>
        </p:txBody>
      </p:sp>
    </p:spTree>
    <p:extLst>
      <p:ext uri="{BB962C8B-B14F-4D97-AF65-F5344CB8AC3E}">
        <p14:creationId xmlns:p14="http://schemas.microsoft.com/office/powerpoint/2010/main" val="3307602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59B2CE11-9A8A-A960-2FF1-9A98ABC45295}"/>
              </a:ext>
            </a:extLst>
          </p:cNvPr>
          <p:cNvSpPr>
            <a:spLocks noGrp="1"/>
          </p:cNvSpPr>
          <p:nvPr>
            <p:ph type="sldNum" sz="quarter" idx="10"/>
          </p:nvPr>
        </p:nvSpPr>
        <p:spPr>
          <a:ln/>
        </p:spPr>
        <p:txBody>
          <a:bodyPr/>
          <a:lstStyle>
            <a:lvl1pPr>
              <a:defRPr/>
            </a:lvl1pPr>
          </a:lstStyle>
          <a:p>
            <a:pPr>
              <a:defRPr/>
            </a:pPr>
            <a:fld id="{5DDD99E6-12EB-1240-8D08-B2B7F2EB7892}" type="slidenum">
              <a:rPr lang="en-TR" altLang="en-TR"/>
              <a:pPr>
                <a:defRPr/>
              </a:pPr>
              <a:t>‹#›</a:t>
            </a:fld>
            <a:endParaRPr lang="en-TR" altLang="en-TR" dirty="0"/>
          </a:p>
        </p:txBody>
      </p:sp>
    </p:spTree>
    <p:extLst>
      <p:ext uri="{BB962C8B-B14F-4D97-AF65-F5344CB8AC3E}">
        <p14:creationId xmlns:p14="http://schemas.microsoft.com/office/powerpoint/2010/main" val="17600501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79575" y="914400"/>
            <a:ext cx="7864475" cy="3200400"/>
          </a:xfrm>
        </p:spPr>
        <p:txBody>
          <a:bodyPr anchor="b"/>
          <a:lstStyle>
            <a:lvl1pPr>
              <a:defRPr sz="3200"/>
            </a:lvl1pPr>
          </a:lstStyle>
          <a:p>
            <a:r>
              <a:rPr lang="en-US"/>
              <a:t>Click to edit Master title style</a:t>
            </a:r>
            <a:endParaRPr lang="tr-TR"/>
          </a:p>
        </p:txBody>
      </p:sp>
      <p:sp>
        <p:nvSpPr>
          <p:cNvPr id="3" name="Content Placeholder 2"/>
          <p:cNvSpPr>
            <a:spLocks noGrp="1"/>
          </p:cNvSpPr>
          <p:nvPr>
            <p:ph idx="1"/>
          </p:nvPr>
        </p:nvSpPr>
        <p:spPr>
          <a:xfrm>
            <a:off x="10366375" y="1974850"/>
            <a:ext cx="12344400" cy="97472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r-TR"/>
          </a:p>
        </p:txBody>
      </p:sp>
      <p:sp>
        <p:nvSpPr>
          <p:cNvPr id="4" name="Text Placeholder 3"/>
          <p:cNvSpPr>
            <a:spLocks noGrp="1"/>
          </p:cNvSpPr>
          <p:nvPr>
            <p:ph type="body" sz="half" idx="2"/>
          </p:nvPr>
        </p:nvSpPr>
        <p:spPr>
          <a:xfrm>
            <a:off x="1679575" y="4114800"/>
            <a:ext cx="7864475" cy="762317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Rectangle 3">
            <a:extLst>
              <a:ext uri="{FF2B5EF4-FFF2-40B4-BE49-F238E27FC236}">
                <a16:creationId xmlns:a16="http://schemas.microsoft.com/office/drawing/2014/main" id="{60D9AC8B-FC8A-0CE0-3A44-CF72E898FC6C}"/>
              </a:ext>
            </a:extLst>
          </p:cNvPr>
          <p:cNvSpPr>
            <a:spLocks noGrp="1"/>
          </p:cNvSpPr>
          <p:nvPr>
            <p:ph type="sldNum" sz="quarter" idx="10"/>
          </p:nvPr>
        </p:nvSpPr>
        <p:spPr>
          <a:ln/>
        </p:spPr>
        <p:txBody>
          <a:bodyPr/>
          <a:lstStyle>
            <a:lvl1pPr>
              <a:defRPr/>
            </a:lvl1pPr>
          </a:lstStyle>
          <a:p>
            <a:pPr>
              <a:defRPr/>
            </a:pPr>
            <a:fld id="{31B5C4D4-D3C0-B049-BFC7-7CE6F1201AB5}" type="slidenum">
              <a:rPr lang="en-TR" altLang="en-TR"/>
              <a:pPr>
                <a:defRPr/>
              </a:pPr>
              <a:t>‹#›</a:t>
            </a:fld>
            <a:endParaRPr lang="en-TR" altLang="en-TR" dirty="0"/>
          </a:p>
        </p:txBody>
      </p:sp>
    </p:spTree>
    <p:extLst>
      <p:ext uri="{BB962C8B-B14F-4D97-AF65-F5344CB8AC3E}">
        <p14:creationId xmlns:p14="http://schemas.microsoft.com/office/powerpoint/2010/main" val="5779172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79575" y="914400"/>
            <a:ext cx="7864475" cy="3200400"/>
          </a:xfrm>
        </p:spPr>
        <p:txBody>
          <a:bodyPr anchor="b"/>
          <a:lstStyle>
            <a:lvl1pPr>
              <a:defRPr sz="3200"/>
            </a:lvl1pPr>
          </a:lstStyle>
          <a:p>
            <a:r>
              <a:rPr lang="en-US"/>
              <a:t>Click to edit Master title style</a:t>
            </a:r>
            <a:endParaRPr lang="tr-TR"/>
          </a:p>
        </p:txBody>
      </p:sp>
      <p:sp>
        <p:nvSpPr>
          <p:cNvPr id="3" name="Picture Placeholder 2"/>
          <p:cNvSpPr>
            <a:spLocks noGrp="1"/>
          </p:cNvSpPr>
          <p:nvPr>
            <p:ph type="pic" idx="1"/>
          </p:nvPr>
        </p:nvSpPr>
        <p:spPr>
          <a:xfrm>
            <a:off x="10366375" y="1974850"/>
            <a:ext cx="12344400" cy="97472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tr-TR" noProof="0">
              <a:sym typeface="Calibri" panose="020F0502020204030204" pitchFamily="34" charset="0"/>
            </a:endParaRPr>
          </a:p>
        </p:txBody>
      </p:sp>
      <p:sp>
        <p:nvSpPr>
          <p:cNvPr id="4" name="Text Placeholder 3"/>
          <p:cNvSpPr>
            <a:spLocks noGrp="1"/>
          </p:cNvSpPr>
          <p:nvPr>
            <p:ph type="body" sz="half" idx="2"/>
          </p:nvPr>
        </p:nvSpPr>
        <p:spPr>
          <a:xfrm>
            <a:off x="1679575" y="4114800"/>
            <a:ext cx="7864475" cy="762317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Rectangle 3">
            <a:extLst>
              <a:ext uri="{FF2B5EF4-FFF2-40B4-BE49-F238E27FC236}">
                <a16:creationId xmlns:a16="http://schemas.microsoft.com/office/drawing/2014/main" id="{A5ACA1F6-95B1-67BF-D111-E8132B54F366}"/>
              </a:ext>
            </a:extLst>
          </p:cNvPr>
          <p:cNvSpPr>
            <a:spLocks noGrp="1"/>
          </p:cNvSpPr>
          <p:nvPr>
            <p:ph type="sldNum" sz="quarter" idx="10"/>
          </p:nvPr>
        </p:nvSpPr>
        <p:spPr>
          <a:ln/>
        </p:spPr>
        <p:txBody>
          <a:bodyPr/>
          <a:lstStyle>
            <a:lvl1pPr>
              <a:defRPr/>
            </a:lvl1pPr>
          </a:lstStyle>
          <a:p>
            <a:pPr>
              <a:defRPr/>
            </a:pPr>
            <a:fld id="{E9226A56-08F4-C148-AED5-0FDBC5AFA369}" type="slidenum">
              <a:rPr lang="en-TR" altLang="en-TR"/>
              <a:pPr>
                <a:defRPr/>
              </a:pPr>
              <a:t>‹#›</a:t>
            </a:fld>
            <a:endParaRPr lang="en-TR" altLang="en-TR" dirty="0"/>
          </a:p>
        </p:txBody>
      </p:sp>
    </p:spTree>
    <p:extLst>
      <p:ext uri="{BB962C8B-B14F-4D97-AF65-F5344CB8AC3E}">
        <p14:creationId xmlns:p14="http://schemas.microsoft.com/office/powerpoint/2010/main" val="7588751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rgbClr val="FFFFFF"/>
        </a:solidFill>
        <a:effectLst/>
      </p:bgPr>
    </p:bg>
    <p:spTree>
      <p:nvGrpSpPr>
        <p:cNvPr id="1" name=""/>
        <p:cNvGrpSpPr/>
        <p:nvPr/>
      </p:nvGrpSpPr>
      <p:grpSpPr>
        <a:xfrm>
          <a:off x="0" y="0"/>
          <a:ext cx="0" cy="0"/>
          <a:chOff x="0" y="0"/>
          <a:chExt cx="0" cy="0"/>
        </a:xfrm>
      </p:grpSpPr>
      <p:sp>
        <p:nvSpPr>
          <p:cNvPr id="1026" name="Rectangle 1">
            <a:extLst>
              <a:ext uri="{FF2B5EF4-FFF2-40B4-BE49-F238E27FC236}">
                <a16:creationId xmlns:a16="http://schemas.microsoft.com/office/drawing/2014/main" id="{75C45713-2007-8FE8-2AF9-CBC50C359229}"/>
              </a:ext>
            </a:extLst>
          </p:cNvPr>
          <p:cNvSpPr>
            <a:spLocks noGrp="1"/>
          </p:cNvSpPr>
          <p:nvPr>
            <p:ph type="title"/>
          </p:nvPr>
        </p:nvSpPr>
        <p:spPr bwMode="auto">
          <a:xfrm>
            <a:off x="323850" y="549275"/>
            <a:ext cx="23734713" cy="1924050"/>
          </a:xfrm>
          <a:prstGeom prst="rect">
            <a:avLst/>
          </a:prstGeom>
          <a:solidFill>
            <a:srgbClr val="DBB5E7">
              <a:alpha val="29803"/>
            </a:srgbClr>
          </a:solidFill>
          <a:ln>
            <a:noFill/>
          </a:ln>
          <a:effectLst/>
          <a:extLs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91440" rIns="91440" bIns="91440" numCol="1" anchor="ctr" anchorCtr="0" compatLnSpc="1">
            <a:prstTxWarp prst="textNoShape">
              <a:avLst/>
            </a:prstTxWarp>
          </a:bodyPr>
          <a:lstStyle/>
          <a:p>
            <a:pPr lvl="0"/>
            <a:r>
              <a:rPr lang="en-TR" altLang="en-TR">
                <a:sym typeface="Calibri" panose="020F0502020204030204" pitchFamily="34" charset="0"/>
              </a:rPr>
              <a:t>Click to edit Master title style</a:t>
            </a:r>
          </a:p>
        </p:txBody>
      </p:sp>
      <p:sp>
        <p:nvSpPr>
          <p:cNvPr id="1027" name="Rectangle 2">
            <a:extLst>
              <a:ext uri="{FF2B5EF4-FFF2-40B4-BE49-F238E27FC236}">
                <a16:creationId xmlns:a16="http://schemas.microsoft.com/office/drawing/2014/main" id="{6D742EC8-4029-95CD-8BC1-FA19FB06F2E1}"/>
              </a:ext>
            </a:extLst>
          </p:cNvPr>
          <p:cNvSpPr>
            <a:spLocks noGrp="1"/>
          </p:cNvSpPr>
          <p:nvPr>
            <p:ph type="body" idx="1"/>
          </p:nvPr>
        </p:nvSpPr>
        <p:spPr bwMode="auto">
          <a:xfrm>
            <a:off x="455613" y="2819400"/>
            <a:ext cx="23575962" cy="10515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91440" rIns="91440" bIns="91440" numCol="1" anchor="t" anchorCtr="0" compatLnSpc="1">
            <a:prstTxWarp prst="textNoShape">
              <a:avLst/>
            </a:prstTxWarp>
          </a:bodyPr>
          <a:lstStyle/>
          <a:p>
            <a:pPr lvl="0"/>
            <a:r>
              <a:rPr lang="en-TR" altLang="en-TR">
                <a:sym typeface="Calibri" panose="020F0502020204030204" pitchFamily="34" charset="0"/>
              </a:rPr>
              <a:t>Click to edit Master text styles</a:t>
            </a:r>
          </a:p>
          <a:p>
            <a:pPr lvl="1"/>
            <a:r>
              <a:rPr lang="en-TR" altLang="en-TR">
                <a:sym typeface="Calibri" panose="020F0502020204030204" pitchFamily="34" charset="0"/>
              </a:rPr>
              <a:t>Second level</a:t>
            </a:r>
          </a:p>
          <a:p>
            <a:pPr lvl="2"/>
            <a:r>
              <a:rPr lang="en-TR" altLang="en-TR">
                <a:sym typeface="Calibri" panose="020F0502020204030204" pitchFamily="34" charset="0"/>
              </a:rPr>
              <a:t>Third level</a:t>
            </a:r>
          </a:p>
          <a:p>
            <a:pPr lvl="3"/>
            <a:r>
              <a:rPr lang="en-TR" altLang="en-TR">
                <a:sym typeface="Calibri" panose="020F0502020204030204" pitchFamily="34" charset="0"/>
              </a:rPr>
              <a:t>Fourth level</a:t>
            </a:r>
          </a:p>
          <a:p>
            <a:pPr lvl="4"/>
            <a:r>
              <a:rPr lang="en-TR" altLang="en-TR">
                <a:sym typeface="Calibri" panose="020F0502020204030204" pitchFamily="34" charset="0"/>
              </a:rPr>
              <a:t>Fifth level</a:t>
            </a:r>
          </a:p>
        </p:txBody>
      </p:sp>
      <p:sp>
        <p:nvSpPr>
          <p:cNvPr id="2" name="Rectangle 3">
            <a:extLst>
              <a:ext uri="{FF2B5EF4-FFF2-40B4-BE49-F238E27FC236}">
                <a16:creationId xmlns:a16="http://schemas.microsoft.com/office/drawing/2014/main" id="{17C9DE55-80FE-332F-8532-429D7557FBFF}"/>
              </a:ext>
            </a:extLst>
          </p:cNvPr>
          <p:cNvSpPr>
            <a:spLocks noGrp="1"/>
          </p:cNvSpPr>
          <p:nvPr>
            <p:ph type="sldNum" sz="quarter" idx="2"/>
          </p:nvPr>
        </p:nvSpPr>
        <p:spPr bwMode="auto">
          <a:xfrm>
            <a:off x="23298150" y="12925425"/>
            <a:ext cx="760413" cy="482600"/>
          </a:xfrm>
          <a:prstGeom prst="rect">
            <a:avLst/>
          </a:prstGeom>
          <a:noFill/>
          <a:ln>
            <a:noFill/>
          </a:ln>
          <a:effectLst/>
        </p:spPr>
        <p:txBody>
          <a:bodyPr vert="horz" wrap="none" lIns="91440" tIns="91440" rIns="91440" bIns="91440" numCol="1" anchor="ctr" anchorCtr="0" compatLnSpc="1">
            <a:prstTxWarp prst="textNoShape">
              <a:avLst/>
            </a:prstTxWarp>
          </a:bodyPr>
          <a:lstStyle>
            <a:lvl1pPr marL="0" indent="0" algn="r" eaLnBrk="1">
              <a:buClr>
                <a:srgbClr val="3333CC"/>
              </a:buClr>
              <a:buSzPct val="100000"/>
              <a:buFontTx/>
              <a:buNone/>
              <a:defRPr sz="2400">
                <a:solidFill>
                  <a:srgbClr val="888888"/>
                </a:solidFill>
              </a:defRPr>
            </a:lvl1pPr>
          </a:lstStyle>
          <a:p>
            <a:pPr>
              <a:defRPr/>
            </a:pPr>
            <a:fld id="{386C0692-95F2-2C4D-A8B8-65210A28C524}" type="slidenum">
              <a:rPr lang="en-TR" altLang="en-TR"/>
              <a:pPr>
                <a:defRPr/>
              </a:pPr>
              <a:t>‹#›</a:t>
            </a:fld>
            <a:endParaRPr lang="en-TR" altLang="en-TR" dirty="0"/>
          </a:p>
        </p:txBody>
      </p:sp>
    </p:spTree>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 id="2147483700" r:id="rId13"/>
  </p:sldLayoutIdLst>
  <p:txStyles>
    <p:titleStyle>
      <a:lvl1pPr algn="ctr" defTabSz="1828800" rtl="0" eaLnBrk="0" fontAlgn="base" hangingPunct="0">
        <a:spcBef>
          <a:spcPct val="0"/>
        </a:spcBef>
        <a:spcAft>
          <a:spcPct val="0"/>
        </a:spcAft>
        <a:defRPr sz="7200" kern="1200">
          <a:solidFill>
            <a:srgbClr val="000099"/>
          </a:solidFill>
          <a:latin typeface="+mj-lt"/>
          <a:ea typeface="+mj-ea"/>
          <a:cs typeface="+mj-cs"/>
          <a:sym typeface="Calibri" panose="020F0502020204030204" pitchFamily="34" charset="0"/>
        </a:defRPr>
      </a:lvl1pPr>
      <a:lvl2pPr algn="ctr" defTabSz="1828800" rtl="0" eaLnBrk="0" fontAlgn="base" hangingPunct="0">
        <a:spcBef>
          <a:spcPct val="0"/>
        </a:spcBef>
        <a:spcAft>
          <a:spcPct val="0"/>
        </a:spcAft>
        <a:defRPr sz="7200">
          <a:solidFill>
            <a:srgbClr val="000099"/>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2pPr>
      <a:lvl3pPr algn="ctr" defTabSz="1828800" rtl="0" eaLnBrk="0" fontAlgn="base" hangingPunct="0">
        <a:spcBef>
          <a:spcPct val="0"/>
        </a:spcBef>
        <a:spcAft>
          <a:spcPct val="0"/>
        </a:spcAft>
        <a:defRPr sz="7200">
          <a:solidFill>
            <a:srgbClr val="000099"/>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3pPr>
      <a:lvl4pPr algn="ctr" defTabSz="1828800" rtl="0" eaLnBrk="0" fontAlgn="base" hangingPunct="0">
        <a:spcBef>
          <a:spcPct val="0"/>
        </a:spcBef>
        <a:spcAft>
          <a:spcPct val="0"/>
        </a:spcAft>
        <a:defRPr sz="7200">
          <a:solidFill>
            <a:srgbClr val="000099"/>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4pPr>
      <a:lvl5pPr algn="ctr" defTabSz="1828800" rtl="0" eaLnBrk="0" fontAlgn="base" hangingPunct="0">
        <a:spcBef>
          <a:spcPct val="0"/>
        </a:spcBef>
        <a:spcAft>
          <a:spcPct val="0"/>
        </a:spcAft>
        <a:defRPr sz="7200">
          <a:solidFill>
            <a:srgbClr val="000099"/>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5pPr>
      <a:lvl6pPr marL="457200" algn="ctr" defTabSz="1828800" rtl="0" fontAlgn="base" hangingPunct="0">
        <a:spcBef>
          <a:spcPct val="0"/>
        </a:spcBef>
        <a:spcAft>
          <a:spcPct val="0"/>
        </a:spcAft>
        <a:defRPr sz="7200">
          <a:solidFill>
            <a:srgbClr val="000099"/>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6pPr>
      <a:lvl7pPr marL="914400" algn="ctr" defTabSz="1828800" rtl="0" fontAlgn="base" hangingPunct="0">
        <a:spcBef>
          <a:spcPct val="0"/>
        </a:spcBef>
        <a:spcAft>
          <a:spcPct val="0"/>
        </a:spcAft>
        <a:defRPr sz="7200">
          <a:solidFill>
            <a:srgbClr val="000099"/>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7pPr>
      <a:lvl8pPr marL="1371600" algn="ctr" defTabSz="1828800" rtl="0" fontAlgn="base" hangingPunct="0">
        <a:spcBef>
          <a:spcPct val="0"/>
        </a:spcBef>
        <a:spcAft>
          <a:spcPct val="0"/>
        </a:spcAft>
        <a:defRPr sz="7200">
          <a:solidFill>
            <a:srgbClr val="000099"/>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8pPr>
      <a:lvl9pPr marL="1828800" algn="ctr" defTabSz="1828800" rtl="0" fontAlgn="base" hangingPunct="0">
        <a:spcBef>
          <a:spcPct val="0"/>
        </a:spcBef>
        <a:spcAft>
          <a:spcPct val="0"/>
        </a:spcAft>
        <a:defRPr sz="7200">
          <a:solidFill>
            <a:srgbClr val="000099"/>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9pPr>
    </p:titleStyle>
    <p:bodyStyle>
      <a:lvl1pPr marL="685800" indent="-685800" algn="l" defTabSz="1828800" rtl="0" eaLnBrk="0" fontAlgn="base" hangingPunct="0">
        <a:spcBef>
          <a:spcPts val="1400"/>
        </a:spcBef>
        <a:spcAft>
          <a:spcPct val="0"/>
        </a:spcAft>
        <a:buSzPct val="100000"/>
        <a:buFont typeface="Arial" panose="020B0604020202020204" pitchFamily="34" charset="0"/>
        <a:buChar char="•"/>
        <a:defRPr sz="6400" kern="1200">
          <a:solidFill>
            <a:srgbClr val="000000"/>
          </a:solidFill>
          <a:latin typeface="+mn-lt"/>
          <a:ea typeface="+mn-ea"/>
          <a:cs typeface="+mn-cs"/>
          <a:sym typeface="Calibri" panose="020F0502020204030204" pitchFamily="34" charset="0"/>
        </a:defRPr>
      </a:lvl1pPr>
      <a:lvl2pPr marL="4565650" indent="-4108450" algn="l" defTabSz="1828800" rtl="0" eaLnBrk="0" fontAlgn="base" hangingPunct="0">
        <a:spcBef>
          <a:spcPts val="1400"/>
        </a:spcBef>
        <a:spcAft>
          <a:spcPct val="0"/>
        </a:spcAft>
        <a:buSzPct val="100000"/>
        <a:buFont typeface="Arial" panose="020B0604020202020204" pitchFamily="34" charset="0"/>
        <a:buChar char="–"/>
        <a:defRPr sz="6400" kern="1200">
          <a:solidFill>
            <a:srgbClr val="000000"/>
          </a:solidFill>
          <a:latin typeface="+mn-lt"/>
          <a:ea typeface="+mn-ea"/>
          <a:cs typeface="+mn-cs"/>
          <a:sym typeface="Calibri" panose="020F0502020204030204" pitchFamily="34" charset="0"/>
        </a:defRPr>
      </a:lvl2pPr>
      <a:lvl3pPr marL="4762500" indent="-3848100" algn="l" defTabSz="1828800" rtl="0" eaLnBrk="0" fontAlgn="base" hangingPunct="0">
        <a:spcBef>
          <a:spcPts val="1400"/>
        </a:spcBef>
        <a:spcAft>
          <a:spcPct val="0"/>
        </a:spcAft>
        <a:buSzPct val="100000"/>
        <a:buFont typeface="Wingdings" pitchFamily="2" charset="2"/>
        <a:buChar char="§"/>
        <a:defRPr sz="6400" kern="1200">
          <a:solidFill>
            <a:srgbClr val="000000"/>
          </a:solidFill>
          <a:latin typeface="+mn-lt"/>
          <a:ea typeface="+mn-ea"/>
          <a:cs typeface="+mn-cs"/>
          <a:sym typeface="Calibri" panose="020F0502020204030204" pitchFamily="34" charset="0"/>
        </a:defRPr>
      </a:lvl3pPr>
      <a:lvl4pPr marL="5981700" indent="-4610100" algn="l" defTabSz="1828800" rtl="0" eaLnBrk="0" fontAlgn="base" hangingPunct="0">
        <a:spcBef>
          <a:spcPts val="1400"/>
        </a:spcBef>
        <a:spcAft>
          <a:spcPct val="0"/>
        </a:spcAft>
        <a:buSzPct val="100000"/>
        <a:buFont typeface="Arial" panose="020B0604020202020204" pitchFamily="34" charset="0"/>
        <a:buChar char="–"/>
        <a:defRPr sz="6400" kern="1200">
          <a:solidFill>
            <a:srgbClr val="000000"/>
          </a:solidFill>
          <a:latin typeface="+mn-lt"/>
          <a:ea typeface="+mn-ea"/>
          <a:cs typeface="+mn-cs"/>
          <a:sym typeface="Calibri" panose="020F0502020204030204" pitchFamily="34" charset="0"/>
        </a:defRPr>
      </a:lvl4pPr>
      <a:lvl5pPr marL="6438900" indent="-4610100" algn="l" defTabSz="1828800" rtl="0" eaLnBrk="0" fontAlgn="base" hangingPunct="0">
        <a:spcBef>
          <a:spcPts val="1400"/>
        </a:spcBef>
        <a:spcAft>
          <a:spcPct val="0"/>
        </a:spcAft>
        <a:buSzPct val="100000"/>
        <a:buFont typeface="Arial" panose="020B0604020202020204" pitchFamily="34" charset="0"/>
        <a:buChar char="»"/>
        <a:defRPr sz="6400" kern="1200">
          <a:solidFill>
            <a:srgbClr val="000000"/>
          </a:solidFill>
          <a:latin typeface="+mn-lt"/>
          <a:ea typeface="+mn-ea"/>
          <a:cs typeface="+mn-cs"/>
          <a:sym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2.xml"/><Relationship Id="rId4" Type="http://schemas.openxmlformats.org/officeDocument/2006/relationships/hyperlink" Target="https://liveexample.pearsoncmg.com/html/TestFileClass.html"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2" Type="http://schemas.openxmlformats.org/officeDocument/2006/relationships/hyperlink" Target="https://liveexample.pearsoncmg.com/html/WriteData.html" TargetMode="External"/><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4.tif"/><Relationship Id="rId2" Type="http://schemas.openxmlformats.org/officeDocument/2006/relationships/image" Target="../media/image3.tif"/><Relationship Id="rId1" Type="http://schemas.openxmlformats.org/officeDocument/2006/relationships/slideLayout" Target="../slideLayouts/slideLayout12.xml"/><Relationship Id="rId4" Type="http://schemas.openxmlformats.org/officeDocument/2006/relationships/image" Target="../media/image5.tif"/></Relationships>
</file>

<file path=ppt/slides/_rels/slide50.xml.rels><?xml version="1.0" encoding="UTF-8" standalone="yes"?>
<Relationships xmlns="http://schemas.openxmlformats.org/package/2006/relationships"><Relationship Id="rId2" Type="http://schemas.openxmlformats.org/officeDocument/2006/relationships/hyperlink" Target="https://liveexample.pearsoncmg.com/html/ReadData.html" TargetMode="External"/><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2" Type="http://schemas.openxmlformats.org/officeDocument/2006/relationships/hyperlink" Target="https://liveexample.pearsoncmg.com/html/ReplaceText.html" TargetMode="External"/><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2" Type="http://schemas.openxmlformats.org/officeDocument/2006/relationships/hyperlink" Target="https://liveexample.pearsoncmg.com/html/ReadFileFromURL.html" TargetMode="External"/><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3" Type="http://schemas.openxmlformats.org/officeDocument/2006/relationships/hyperlink" Target="https://liveexample.pearsoncmg.com/html/WebCrawler.html" TargetMode="External"/><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1" descr="Title 1">
            <a:extLst>
              <a:ext uri="{FF2B5EF4-FFF2-40B4-BE49-F238E27FC236}">
                <a16:creationId xmlns:a16="http://schemas.microsoft.com/office/drawing/2014/main" id="{2FCFFF4E-CB82-4A9E-3A10-C8DF7B6391F4}"/>
              </a:ext>
            </a:extLst>
          </p:cNvPr>
          <p:cNvSpPr>
            <a:spLocks noGrp="1"/>
          </p:cNvSpPr>
          <p:nvPr>
            <p:ph type="title"/>
          </p:nvPr>
        </p:nvSpPr>
        <p:spPr>
          <a:xfrm>
            <a:off x="288925" y="2566988"/>
            <a:ext cx="23804563" cy="4632325"/>
          </a:xfrm>
        </p:spPr>
        <p:txBody>
          <a:bodyPr/>
          <a:lstStyle/>
          <a:p>
            <a:pPr eaLnBrk="1"/>
            <a:r>
              <a:rPr lang="en-US" altLang="en-TR"/>
              <a:t>Advanced Programming </a:t>
            </a:r>
            <a:br>
              <a:rPr lang="en-US" altLang="en-TR"/>
            </a:br>
            <a:r>
              <a:rPr lang="en-US" altLang="en-TR" sz="4800"/>
              <a:t>CMP 102</a:t>
            </a:r>
            <a:endParaRPr lang="en-TR" altLang="en-TR"/>
          </a:p>
        </p:txBody>
      </p:sp>
      <p:sp>
        <p:nvSpPr>
          <p:cNvPr id="15362" name="Rectangle 2" descr="Subtitle 2">
            <a:extLst>
              <a:ext uri="{FF2B5EF4-FFF2-40B4-BE49-F238E27FC236}">
                <a16:creationId xmlns:a16="http://schemas.microsoft.com/office/drawing/2014/main" id="{DA8A6449-A4BF-8C27-86B0-B7C4E29B4D86}"/>
              </a:ext>
            </a:extLst>
          </p:cNvPr>
          <p:cNvSpPr>
            <a:spLocks noGrp="1"/>
          </p:cNvSpPr>
          <p:nvPr>
            <p:ph type="body" sz="quarter" idx="1"/>
          </p:nvPr>
        </p:nvSpPr>
        <p:spPr>
          <a:xfrm>
            <a:off x="5257800" y="7797800"/>
            <a:ext cx="13868400" cy="3505200"/>
          </a:xfrm>
          <a:solidFill>
            <a:srgbClr val="FFFFFF"/>
          </a:solidFill>
        </p:spPr>
        <p:txBody>
          <a:bodyPr/>
          <a:lstStyle/>
          <a:p>
            <a:pPr marL="0" indent="0" algn="ctr" defTabSz="1809750" eaLnBrk="1">
              <a:lnSpc>
                <a:spcPct val="80000"/>
              </a:lnSpc>
              <a:spcBef>
                <a:spcPts val="1000"/>
              </a:spcBef>
              <a:buSzTx/>
              <a:buFont typeface="Arial" panose="020B0604020202020204" pitchFamily="34" charset="0"/>
              <a:buNone/>
            </a:pPr>
            <a:r>
              <a:rPr lang="en-TR" altLang="en-TR" sz="4200"/>
              <a:t>Dr. Perihan PEHLİVANOĞLU</a:t>
            </a:r>
          </a:p>
          <a:p>
            <a:pPr marL="0" indent="0" algn="ctr" defTabSz="1809750" eaLnBrk="1">
              <a:lnSpc>
                <a:spcPct val="80000"/>
              </a:lnSpc>
              <a:spcBef>
                <a:spcPts val="1000"/>
              </a:spcBef>
              <a:buSzTx/>
              <a:buFont typeface="Arial" panose="020B0604020202020204" pitchFamily="34" charset="0"/>
              <a:buNone/>
            </a:pPr>
            <a:r>
              <a:rPr lang="en-TR" altLang="en-TR" sz="4200"/>
              <a:t>Biruni Univarsity </a:t>
            </a:r>
          </a:p>
          <a:p>
            <a:pPr marL="0" indent="0" algn="ctr" defTabSz="1809750" eaLnBrk="1">
              <a:lnSpc>
                <a:spcPct val="80000"/>
              </a:lnSpc>
              <a:spcBef>
                <a:spcPts val="1000"/>
              </a:spcBef>
              <a:buSzTx/>
              <a:buFont typeface="Arial" panose="020B0604020202020204" pitchFamily="34" charset="0"/>
              <a:buNone/>
            </a:pPr>
            <a:r>
              <a:rPr lang="en-US" altLang="en-TR" sz="4200"/>
              <a:t>Department of Computer Engineering
</a:t>
            </a:r>
            <a:r>
              <a:rPr lang="en-TR" altLang="en-TR" sz="4200"/>
              <a:t>2023</a:t>
            </a:r>
          </a:p>
          <a:p>
            <a:pPr marL="0" indent="0" algn="ctr" defTabSz="1809750" eaLnBrk="1">
              <a:lnSpc>
                <a:spcPct val="80000"/>
              </a:lnSpc>
              <a:spcBef>
                <a:spcPts val="1000"/>
              </a:spcBef>
              <a:buSzTx/>
              <a:buFont typeface="Arial" panose="020B0604020202020204" pitchFamily="34" charset="0"/>
              <a:buNone/>
            </a:pPr>
            <a:r>
              <a:rPr lang="en-TR" altLang="en-TR" sz="4200"/>
              <a:t>Spring</a:t>
            </a:r>
          </a:p>
        </p:txBody>
      </p:sp>
      <p:pic>
        <p:nvPicPr>
          <p:cNvPr id="15363" name="Picture 3" descr="More Dukes – silveira neto">
            <a:extLst>
              <a:ext uri="{FF2B5EF4-FFF2-40B4-BE49-F238E27FC236}">
                <a16:creationId xmlns:a16="http://schemas.microsoft.com/office/drawing/2014/main" id="{5123038E-E6BE-C378-5FFE-1852E250B05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842625" y="209550"/>
            <a:ext cx="2695575" cy="2346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İstisnalar (Exceptions)"/>
          <p:cNvSpPr txBox="1">
            <a:spLocks noGrp="1"/>
          </p:cNvSpPr>
          <p:nvPr>
            <p:ph type="title"/>
          </p:nvPr>
        </p:nvSpPr>
        <p:spPr>
          <a:prstGeom prst="rect">
            <a:avLst/>
          </a:prstGeom>
        </p:spPr>
        <p:txBody>
          <a:bodyPr/>
          <a:lstStyle/>
          <a:p>
            <a:r>
              <a:rPr dirty="0"/>
              <a:t>Exceptions</a:t>
            </a:r>
          </a:p>
        </p:txBody>
      </p:sp>
      <p:pic>
        <p:nvPicPr>
          <p:cNvPr id="172" name="image.pdf" descr="image.pdf"/>
          <p:cNvPicPr>
            <a:picLocks noChangeAspect="1"/>
          </p:cNvPicPr>
          <p:nvPr/>
        </p:nvPicPr>
        <p:blipFill>
          <a:blip r:embed="rId2"/>
          <a:stretch>
            <a:fillRect/>
          </a:stretch>
        </p:blipFill>
        <p:spPr>
          <a:xfrm>
            <a:off x="1879407" y="2422452"/>
            <a:ext cx="20625186" cy="10523735"/>
          </a:xfrm>
          <a:prstGeom prst="rect">
            <a:avLst/>
          </a:prstGeom>
          <a:ln w="12700">
            <a:miter lim="400000"/>
          </a:ln>
        </p:spPr>
      </p:pic>
      <p:sp>
        <p:nvSpPr>
          <p:cNvPr id="173" name="Exception programınız ve program dışından kaynaklanan hatalardan kaynaklanır. Bu tip istisnaları yakalayabilir ve programınız tarafından çözebilirsiniz."/>
          <p:cNvSpPr txBox="1"/>
          <p:nvPr/>
        </p:nvSpPr>
        <p:spPr>
          <a:xfrm>
            <a:off x="1305878" y="3072672"/>
            <a:ext cx="4877922" cy="355994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defPPr>
              <a:defRPr lang="en-TR"/>
            </a:defPPr>
            <a:lvl1pPr defTabSz="914400">
              <a:spcBef>
                <a:spcPts val="900"/>
              </a:spcBef>
              <a:defRPr sz="3000" i="1">
                <a:latin typeface="Times New Roman"/>
                <a:ea typeface="Times New Roman"/>
                <a:cs typeface="Times New Roman"/>
              </a:defRPr>
            </a:lvl1pPr>
          </a:lstStyle>
          <a:p>
            <a:r>
              <a:rPr lang="en-US" dirty="0"/>
              <a:t>An exception is caused by errors that originate in your program and outside the program. You can catch such exceptions and resolve them by your program.
</a:t>
            </a:r>
            <a:endParaRPr dirty="0"/>
          </a:p>
        </p:txBody>
      </p:sp>
      <p:sp>
        <p:nvSpPr>
          <p:cNvPr id="174" name="Rectangle"/>
          <p:cNvSpPr/>
          <p:nvPr/>
        </p:nvSpPr>
        <p:spPr>
          <a:xfrm>
            <a:off x="7918481" y="2482856"/>
            <a:ext cx="14773756" cy="6844197"/>
          </a:xfrm>
          <a:prstGeom prst="rect">
            <a:avLst/>
          </a:prstGeom>
          <a:solidFill>
            <a:srgbClr val="CBCBCB">
              <a:alpha val="18823"/>
            </a:srgbClr>
          </a:solidFill>
          <a:ln w="12700">
            <a:solidFill>
              <a:srgbClr val="000000"/>
            </a:solidFill>
          </a:ln>
        </p:spPr>
        <p:txBody>
          <a:bodyPr lIns="45719" rIns="45719" anchor="ctr"/>
          <a:lstStyle/>
          <a:p>
            <a:pPr defTabSz="914400">
              <a:defRPr sz="1800">
                <a:latin typeface="Times New Roman"/>
                <a:ea typeface="Times New Roman"/>
                <a:cs typeface="Times New Roman"/>
                <a:sym typeface="Times New Roman"/>
              </a:defRPr>
            </a:pPr>
            <a:endParaRP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iterate>
                                    <p:tmAbs val="0"/>
                                  </p:iterate>
                                  <p:childTnLst>
                                    <p:set>
                                      <p:cBhvr>
                                        <p:cTn id="6" fill="hold"/>
                                        <p:tgtEl>
                                          <p:spTgt spid="173"/>
                                        </p:tgtEl>
                                        <p:attrNameLst>
                                          <p:attrName>style.visibility</p:attrName>
                                        </p:attrNameLst>
                                      </p:cBhvr>
                                      <p:to>
                                        <p:strVal val="visible"/>
                                      </p:to>
                                    </p:set>
                                    <p:anim calcmode="lin" valueType="num">
                                      <p:cBhvr>
                                        <p:cTn id="7" dur="500" fill="hold"/>
                                        <p:tgtEl>
                                          <p:spTgt spid="173"/>
                                        </p:tgtEl>
                                        <p:attrNameLst>
                                          <p:attrName>ppt_x</p:attrName>
                                        </p:attrNameLst>
                                      </p:cBhvr>
                                      <p:tavLst>
                                        <p:tav tm="0">
                                          <p:val>
                                            <p:strVal val="0-#ppt_w/2"/>
                                          </p:val>
                                        </p:tav>
                                        <p:tav tm="100000">
                                          <p:val>
                                            <p:strVal val="#ppt_x"/>
                                          </p:val>
                                        </p:tav>
                                      </p:tavLst>
                                    </p:anim>
                                    <p:anim calcmode="lin" valueType="num">
                                      <p:cBhvr>
                                        <p:cTn id="8" dur="500" fill="hold"/>
                                        <p:tgtEl>
                                          <p:spTgt spid="17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iterate>
                                    <p:tmAbs val="0"/>
                                  </p:iterate>
                                  <p:childTnLst>
                                    <p:set>
                                      <p:cBhvr>
                                        <p:cTn id="11" fill="hold"/>
                                        <p:tgtEl>
                                          <p:spTgt spid="174"/>
                                        </p:tgtEl>
                                        <p:attrNameLst>
                                          <p:attrName>style.visibility</p:attrName>
                                        </p:attrNameLst>
                                      </p:cBhvr>
                                      <p:to>
                                        <p:strVal val="visible"/>
                                      </p:to>
                                    </p:set>
                                    <p:anim calcmode="lin" valueType="num">
                                      <p:cBhvr>
                                        <p:cTn id="12" dur="500" fill="hold"/>
                                        <p:tgtEl>
                                          <p:spTgt spid="174"/>
                                        </p:tgtEl>
                                        <p:attrNameLst>
                                          <p:attrName>ppt_x</p:attrName>
                                        </p:attrNameLst>
                                      </p:cBhvr>
                                      <p:tavLst>
                                        <p:tav tm="0">
                                          <p:val>
                                            <p:strVal val="0-#ppt_w/2"/>
                                          </p:val>
                                        </p:tav>
                                        <p:tav tm="100000">
                                          <p:val>
                                            <p:strVal val="#ppt_x"/>
                                          </p:val>
                                        </p:tav>
                                      </p:tavLst>
                                    </p:anim>
                                    <p:anim calcmode="lin" valueType="num">
                                      <p:cBhvr>
                                        <p:cTn id="13" dur="500" fill="hold"/>
                                        <p:tgtEl>
                                          <p:spTgt spid="17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3" grpId="0" animBg="1" advAuto="0"/>
      <p:bldP spid="174" grpId="0" animBg="1" advAuto="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 name="İstisnalar (Exceptions)"/>
          <p:cNvSpPr txBox="1">
            <a:spLocks noGrp="1"/>
          </p:cNvSpPr>
          <p:nvPr>
            <p:ph type="title"/>
          </p:nvPr>
        </p:nvSpPr>
        <p:spPr>
          <a:prstGeom prst="rect">
            <a:avLst/>
          </a:prstGeom>
        </p:spPr>
        <p:txBody>
          <a:bodyPr/>
          <a:lstStyle/>
          <a:p>
            <a:r>
              <a:rPr dirty="0"/>
              <a:t>Exceptions</a:t>
            </a:r>
          </a:p>
        </p:txBody>
      </p:sp>
      <p:pic>
        <p:nvPicPr>
          <p:cNvPr id="177" name="image.pdf" descr="image.pdf"/>
          <p:cNvPicPr>
            <a:picLocks noChangeAspect="1"/>
          </p:cNvPicPr>
          <p:nvPr/>
        </p:nvPicPr>
        <p:blipFill>
          <a:blip r:embed="rId2"/>
          <a:stretch>
            <a:fillRect/>
          </a:stretch>
        </p:blipFill>
        <p:spPr>
          <a:xfrm>
            <a:off x="1879407" y="2422452"/>
            <a:ext cx="20625186" cy="10523735"/>
          </a:xfrm>
          <a:prstGeom prst="rect">
            <a:avLst/>
          </a:prstGeom>
          <a:ln w="12700">
            <a:miter lim="400000"/>
          </a:ln>
        </p:spPr>
      </p:pic>
      <p:sp>
        <p:nvSpPr>
          <p:cNvPr id="178" name="RuntimeException programlama hataları nedeniyle oluşur. Dizide sınır dışı değerler gibi."/>
          <p:cNvSpPr txBox="1"/>
          <p:nvPr/>
        </p:nvSpPr>
        <p:spPr>
          <a:xfrm>
            <a:off x="17290615" y="10493484"/>
            <a:ext cx="5504559" cy="204158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defPPr>
              <a:defRPr lang="en-TR"/>
            </a:defPPr>
            <a:lvl1pPr defTabSz="914400">
              <a:spcBef>
                <a:spcPts val="900"/>
              </a:spcBef>
              <a:defRPr sz="3000" i="1">
                <a:latin typeface="Times New Roman"/>
                <a:ea typeface="Times New Roman"/>
                <a:cs typeface="Times New Roman"/>
              </a:defRPr>
            </a:lvl1pPr>
          </a:lstStyle>
          <a:p>
            <a:r>
              <a:rPr lang="en-US" dirty="0"/>
              <a:t>The </a:t>
            </a:r>
            <a:r>
              <a:rPr lang="en-US" dirty="0" err="1"/>
              <a:t>RuntimeException</a:t>
            </a:r>
            <a:r>
              <a:rPr lang="en-US" dirty="0"/>
              <a:t> is caused by programming errors. Such as out-of-bounds in an array.
</a:t>
            </a:r>
            <a:endParaRPr dirty="0"/>
          </a:p>
        </p:txBody>
      </p:sp>
      <p:sp>
        <p:nvSpPr>
          <p:cNvPr id="179" name="Rectangle"/>
          <p:cNvSpPr/>
          <p:nvPr/>
        </p:nvSpPr>
        <p:spPr>
          <a:xfrm>
            <a:off x="15909025" y="3325193"/>
            <a:ext cx="6810836" cy="6479333"/>
          </a:xfrm>
          <a:prstGeom prst="rect">
            <a:avLst/>
          </a:prstGeom>
          <a:solidFill>
            <a:srgbClr val="CBCBCB">
              <a:alpha val="18823"/>
            </a:srgbClr>
          </a:solidFill>
          <a:ln w="12700">
            <a:solidFill>
              <a:srgbClr val="000000"/>
            </a:solidFill>
          </a:ln>
        </p:spPr>
        <p:txBody>
          <a:bodyPr lIns="45719" rIns="45719" anchor="ctr"/>
          <a:lstStyle/>
          <a:p>
            <a:pPr defTabSz="914400">
              <a:defRPr sz="1800">
                <a:latin typeface="Times New Roman"/>
                <a:ea typeface="Times New Roman"/>
                <a:cs typeface="Times New Roman"/>
                <a:sym typeface="Times New Roman"/>
              </a:defRPr>
            </a:pPr>
            <a:endParaRPr/>
          </a:p>
        </p:txBody>
      </p:sp>
      <p:sp>
        <p:nvSpPr>
          <p:cNvPr id="180" name="Rectangle"/>
          <p:cNvSpPr/>
          <p:nvPr/>
        </p:nvSpPr>
        <p:spPr>
          <a:xfrm>
            <a:off x="11353800" y="5535444"/>
            <a:ext cx="4053325" cy="1249046"/>
          </a:xfrm>
          <a:prstGeom prst="rect">
            <a:avLst/>
          </a:prstGeom>
          <a:solidFill>
            <a:srgbClr val="CBCBCB">
              <a:alpha val="18823"/>
            </a:srgbClr>
          </a:solidFill>
          <a:ln w="12700">
            <a:solidFill>
              <a:srgbClr val="000000"/>
            </a:solidFill>
          </a:ln>
        </p:spPr>
        <p:txBody>
          <a:bodyPr lIns="45719" rIns="45719" anchor="ctr"/>
          <a:lstStyle/>
          <a:p>
            <a:pPr defTabSz="914400">
              <a:defRPr sz="1800">
                <a:latin typeface="Times New Roman"/>
                <a:ea typeface="Times New Roman"/>
                <a:cs typeface="Times New Roman"/>
                <a:sym typeface="Times New Roman"/>
              </a:defRPr>
            </a:pPr>
            <a:endParaRP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iterate>
                                    <p:tmAbs val="0"/>
                                  </p:iterate>
                                  <p:childTnLst>
                                    <p:set>
                                      <p:cBhvr>
                                        <p:cTn id="6" fill="hold"/>
                                        <p:tgtEl>
                                          <p:spTgt spid="178"/>
                                        </p:tgtEl>
                                        <p:attrNameLst>
                                          <p:attrName>style.visibility</p:attrName>
                                        </p:attrNameLst>
                                      </p:cBhvr>
                                      <p:to>
                                        <p:strVal val="visible"/>
                                      </p:to>
                                    </p:set>
                                    <p:anim calcmode="lin" valueType="num">
                                      <p:cBhvr>
                                        <p:cTn id="7" dur="500" fill="hold"/>
                                        <p:tgtEl>
                                          <p:spTgt spid="178"/>
                                        </p:tgtEl>
                                        <p:attrNameLst>
                                          <p:attrName>ppt_x</p:attrName>
                                        </p:attrNameLst>
                                      </p:cBhvr>
                                      <p:tavLst>
                                        <p:tav tm="0">
                                          <p:val>
                                            <p:strVal val="0-#ppt_w/2"/>
                                          </p:val>
                                        </p:tav>
                                        <p:tav tm="100000">
                                          <p:val>
                                            <p:strVal val="#ppt_x"/>
                                          </p:val>
                                        </p:tav>
                                      </p:tavLst>
                                    </p:anim>
                                    <p:anim calcmode="lin" valueType="num">
                                      <p:cBhvr>
                                        <p:cTn id="8" dur="500" fill="hold"/>
                                        <p:tgtEl>
                                          <p:spTgt spid="178"/>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iterate>
                                    <p:tmAbs val="0"/>
                                  </p:iterate>
                                  <p:childTnLst>
                                    <p:set>
                                      <p:cBhvr>
                                        <p:cTn id="11" fill="hold"/>
                                        <p:tgtEl>
                                          <p:spTgt spid="179"/>
                                        </p:tgtEl>
                                        <p:attrNameLst>
                                          <p:attrName>style.visibility</p:attrName>
                                        </p:attrNameLst>
                                      </p:cBhvr>
                                      <p:to>
                                        <p:strVal val="visible"/>
                                      </p:to>
                                    </p:set>
                                    <p:anim calcmode="lin" valueType="num">
                                      <p:cBhvr>
                                        <p:cTn id="12" dur="500" fill="hold"/>
                                        <p:tgtEl>
                                          <p:spTgt spid="179"/>
                                        </p:tgtEl>
                                        <p:attrNameLst>
                                          <p:attrName>ppt_x</p:attrName>
                                        </p:attrNameLst>
                                      </p:cBhvr>
                                      <p:tavLst>
                                        <p:tav tm="0">
                                          <p:val>
                                            <p:strVal val="0-#ppt_w/2"/>
                                          </p:val>
                                        </p:tav>
                                        <p:tav tm="100000">
                                          <p:val>
                                            <p:strVal val="#ppt_x"/>
                                          </p:val>
                                        </p:tav>
                                      </p:tavLst>
                                    </p:anim>
                                    <p:anim calcmode="lin" valueType="num">
                                      <p:cBhvr>
                                        <p:cTn id="13" dur="500" fill="hold"/>
                                        <p:tgtEl>
                                          <p:spTgt spid="179"/>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grpId="0" nodeType="afterEffect">
                                  <p:stCondLst>
                                    <p:cond delay="0"/>
                                  </p:stCondLst>
                                  <p:iterate>
                                    <p:tmAbs val="0"/>
                                  </p:iterate>
                                  <p:childTnLst>
                                    <p:set>
                                      <p:cBhvr>
                                        <p:cTn id="16" fill="hold"/>
                                        <p:tgtEl>
                                          <p:spTgt spid="180"/>
                                        </p:tgtEl>
                                        <p:attrNameLst>
                                          <p:attrName>style.visibility</p:attrName>
                                        </p:attrNameLst>
                                      </p:cBhvr>
                                      <p:to>
                                        <p:strVal val="visible"/>
                                      </p:to>
                                    </p:set>
                                    <p:anim calcmode="lin" valueType="num">
                                      <p:cBhvr>
                                        <p:cTn id="17" dur="500" fill="hold"/>
                                        <p:tgtEl>
                                          <p:spTgt spid="180"/>
                                        </p:tgtEl>
                                        <p:attrNameLst>
                                          <p:attrName>ppt_x</p:attrName>
                                        </p:attrNameLst>
                                      </p:cBhvr>
                                      <p:tavLst>
                                        <p:tav tm="0">
                                          <p:val>
                                            <p:strVal val="0-#ppt_w/2"/>
                                          </p:val>
                                        </p:tav>
                                        <p:tav tm="100000">
                                          <p:val>
                                            <p:strVal val="#ppt_x"/>
                                          </p:val>
                                        </p:tav>
                                      </p:tavLst>
                                    </p:anim>
                                    <p:anim calcmode="lin" valueType="num">
                                      <p:cBhvr>
                                        <p:cTn id="18" dur="500" fill="hold"/>
                                        <p:tgtEl>
                                          <p:spTgt spid="18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8" grpId="0" animBg="1" advAuto="0"/>
      <p:bldP spid="179" grpId="0" animBg="1" advAuto="0"/>
      <p:bldP spid="180" grpId="0" animBg="1" advAuto="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 name="İstisnalar (Exceptions)"/>
          <p:cNvSpPr txBox="1">
            <a:spLocks noGrp="1"/>
          </p:cNvSpPr>
          <p:nvPr>
            <p:ph type="title"/>
          </p:nvPr>
        </p:nvSpPr>
        <p:spPr>
          <a:prstGeom prst="rect">
            <a:avLst/>
          </a:prstGeom>
        </p:spPr>
        <p:txBody>
          <a:bodyPr/>
          <a:lstStyle/>
          <a:p>
            <a:r>
              <a:rPr lang="en-US" dirty="0"/>
              <a:t>Exceptions</a:t>
            </a:r>
            <a:endParaRPr dirty="0"/>
          </a:p>
        </p:txBody>
      </p:sp>
      <p:sp>
        <p:nvSpPr>
          <p:cNvPr id="183" name="İstisna tanımlama, yakalama."/>
          <p:cNvSpPr txBox="1">
            <a:spLocks noGrp="1"/>
          </p:cNvSpPr>
          <p:nvPr>
            <p:ph type="body" idx="1"/>
          </p:nvPr>
        </p:nvSpPr>
        <p:spPr>
          <a:prstGeom prst="rect">
            <a:avLst/>
          </a:prstGeom>
        </p:spPr>
        <p:txBody>
          <a:bodyPr/>
          <a:lstStyle/>
          <a:p>
            <a:r>
              <a:rPr lang="en-US" dirty="0"/>
              <a:t>Exception definition and catch it.</a:t>
            </a:r>
          </a:p>
        </p:txBody>
      </p:sp>
      <p:pic>
        <p:nvPicPr>
          <p:cNvPr id="184" name="image.pdf" descr="image.pdf"/>
          <p:cNvPicPr>
            <a:picLocks noChangeAspect="1"/>
          </p:cNvPicPr>
          <p:nvPr/>
        </p:nvPicPr>
        <p:blipFill>
          <a:blip r:embed="rId2"/>
          <a:srcRect/>
          <a:stretch>
            <a:fillRect/>
          </a:stretch>
        </p:blipFill>
        <p:spPr>
          <a:xfrm>
            <a:off x="1429941" y="5306844"/>
            <a:ext cx="21122491" cy="5042726"/>
          </a:xfrm>
          <a:prstGeom prst="rect">
            <a:avLst/>
          </a:prstGeom>
          <a:ln w="12700">
            <a:miter lim="400000"/>
          </a:ln>
        </p:spPr>
      </p:pic>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İstisnalar (Exceptions)"/>
          <p:cNvSpPr txBox="1">
            <a:spLocks noGrp="1"/>
          </p:cNvSpPr>
          <p:nvPr>
            <p:ph type="title"/>
          </p:nvPr>
        </p:nvSpPr>
        <p:spPr>
          <a:prstGeom prst="rect">
            <a:avLst/>
          </a:prstGeom>
        </p:spPr>
        <p:txBody>
          <a:bodyPr/>
          <a:lstStyle/>
          <a:p>
            <a:r>
              <a:rPr lang="en-US" dirty="0"/>
              <a:t>Exceptions</a:t>
            </a:r>
            <a:endParaRPr dirty="0"/>
          </a:p>
        </p:txBody>
      </p:sp>
      <p:sp>
        <p:nvSpPr>
          <p:cNvPr id="187" name="İstisna tanımlarken her metodun oluşturabileceği istisnalar tanımlanır.…"/>
          <p:cNvSpPr txBox="1">
            <a:spLocks noGrp="1"/>
          </p:cNvSpPr>
          <p:nvPr>
            <p:ph type="body" idx="1"/>
          </p:nvPr>
        </p:nvSpPr>
        <p:spPr>
          <a:prstGeom prst="rect">
            <a:avLst/>
          </a:prstGeom>
        </p:spPr>
        <p:txBody>
          <a:bodyPr/>
          <a:lstStyle/>
          <a:p>
            <a:r>
              <a:rPr lang="en-US" dirty="0"/>
              <a:t>When defining an exception, the exceptions that each method can throw are defined.</a:t>
            </a:r>
          </a:p>
          <a:p>
            <a:pPr marL="0" indent="0">
              <a:buNone/>
            </a:pPr>
            <a:endParaRPr dirty="0"/>
          </a:p>
          <a:p>
            <a:r>
              <a:rPr dirty="0"/>
              <a:t>public void </a:t>
            </a:r>
            <a:r>
              <a:rPr dirty="0" err="1"/>
              <a:t>myMethod</a:t>
            </a:r>
            <a:r>
              <a:rPr dirty="0"/>
              <a:t>()</a:t>
            </a:r>
          </a:p>
          <a:p>
            <a:pPr marL="0" indent="0">
              <a:buClrTx/>
              <a:buSzTx/>
              <a:buFontTx/>
              <a:buNone/>
            </a:pPr>
            <a:r>
              <a:rPr dirty="0"/>
              <a:t>   throws </a:t>
            </a:r>
            <a:r>
              <a:rPr dirty="0" err="1"/>
              <a:t>IOException</a:t>
            </a:r>
            <a:endParaRPr dirty="0"/>
          </a:p>
          <a:p>
            <a:pPr marL="0" indent="0">
              <a:buClrTx/>
              <a:buSzTx/>
              <a:buFontTx/>
              <a:buNone/>
            </a:pPr>
            <a:endParaRPr dirty="0"/>
          </a:p>
          <a:p>
            <a:r>
              <a:rPr dirty="0"/>
              <a:t>public void </a:t>
            </a:r>
            <a:r>
              <a:rPr dirty="0" err="1"/>
              <a:t>myMethod</a:t>
            </a:r>
            <a:r>
              <a:rPr dirty="0"/>
              <a:t>()</a:t>
            </a:r>
          </a:p>
          <a:p>
            <a:pPr marL="0" indent="0">
              <a:buClrTx/>
              <a:buSzTx/>
              <a:buFontTx/>
              <a:buNone/>
            </a:pPr>
            <a:r>
              <a:rPr dirty="0"/>
              <a:t>   throws </a:t>
            </a:r>
            <a:r>
              <a:rPr dirty="0" err="1"/>
              <a:t>IOException</a:t>
            </a:r>
            <a:r>
              <a:rPr dirty="0"/>
              <a:t>, </a:t>
            </a:r>
            <a:r>
              <a:rPr dirty="0" err="1"/>
              <a:t>OtherException</a:t>
            </a:r>
            <a:endParaRPr dirty="0"/>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 name="İstisnalar (Exceptions)"/>
          <p:cNvSpPr txBox="1">
            <a:spLocks noGrp="1"/>
          </p:cNvSpPr>
          <p:nvPr>
            <p:ph type="title"/>
          </p:nvPr>
        </p:nvSpPr>
        <p:spPr>
          <a:prstGeom prst="rect">
            <a:avLst/>
          </a:prstGeom>
        </p:spPr>
        <p:txBody>
          <a:bodyPr/>
          <a:lstStyle/>
          <a:p>
            <a:r>
              <a:rPr lang="en-US" dirty="0"/>
              <a:t>Exceptions</a:t>
            </a:r>
            <a:endParaRPr dirty="0"/>
          </a:p>
        </p:txBody>
      </p:sp>
      <p:sp>
        <p:nvSpPr>
          <p:cNvPr id="190" name="Program, bir hata farkettiğinde uygun istisna oluşturulur ve Gönderilir. Bu  throwing an exception olarak bilinir.…"/>
          <p:cNvSpPr txBox="1">
            <a:spLocks noGrp="1"/>
          </p:cNvSpPr>
          <p:nvPr>
            <p:ph type="body" idx="1"/>
          </p:nvPr>
        </p:nvSpPr>
        <p:spPr>
          <a:prstGeom prst="rect">
            <a:avLst/>
          </a:prstGeom>
        </p:spPr>
        <p:txBody>
          <a:bodyPr/>
          <a:lstStyle/>
          <a:p>
            <a:pPr marL="0" indent="0">
              <a:buNone/>
            </a:pPr>
            <a:r>
              <a:rPr lang="en-US" dirty="0"/>
              <a:t>When the program notices an error, the appropriate exception is generated and sent. This is known as </a:t>
            </a:r>
            <a:r>
              <a:rPr lang="en-US" dirty="0">
                <a:solidFill>
                  <a:srgbClr val="FF0000"/>
                </a:solidFill>
              </a:rPr>
              <a:t>throwing an exception</a:t>
            </a:r>
            <a:r>
              <a:rPr lang="en-US" dirty="0"/>
              <a:t>.
</a:t>
            </a:r>
            <a:endParaRPr dirty="0"/>
          </a:p>
          <a:p>
            <a:r>
              <a:rPr dirty="0"/>
              <a:t>throw new </a:t>
            </a:r>
            <a:r>
              <a:rPr dirty="0" err="1"/>
              <a:t>TheException</a:t>
            </a:r>
            <a:r>
              <a:rPr dirty="0"/>
              <a:t>(); </a:t>
            </a:r>
          </a:p>
          <a:p>
            <a:r>
              <a:rPr dirty="0" err="1"/>
              <a:t>TheException</a:t>
            </a:r>
            <a:r>
              <a:rPr dirty="0"/>
              <a:t> ex = new </a:t>
            </a:r>
            <a:r>
              <a:rPr dirty="0" err="1"/>
              <a:t>TheException</a:t>
            </a:r>
            <a:r>
              <a:rPr dirty="0"/>
              <a:t>();</a:t>
            </a:r>
            <a:br>
              <a:rPr dirty="0"/>
            </a:br>
            <a:r>
              <a:rPr dirty="0"/>
              <a:t>throw ex</a:t>
            </a:r>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 name="İstisnalar (Exceptions)"/>
          <p:cNvSpPr txBox="1">
            <a:spLocks noGrp="1"/>
          </p:cNvSpPr>
          <p:nvPr>
            <p:ph type="title"/>
          </p:nvPr>
        </p:nvSpPr>
        <p:spPr>
          <a:prstGeom prst="rect">
            <a:avLst/>
          </a:prstGeom>
        </p:spPr>
        <p:txBody>
          <a:bodyPr/>
          <a:lstStyle/>
          <a:p>
            <a:r>
              <a:rPr lang="en-US" dirty="0"/>
              <a:t>Exceptions</a:t>
            </a:r>
            <a:endParaRPr dirty="0"/>
          </a:p>
        </p:txBody>
      </p:sp>
      <p:sp>
        <p:nvSpPr>
          <p:cNvPr id="193" name="İstisnayı yakalama…"/>
          <p:cNvSpPr txBox="1">
            <a:spLocks noGrp="1"/>
          </p:cNvSpPr>
          <p:nvPr>
            <p:ph type="body" idx="1"/>
          </p:nvPr>
        </p:nvSpPr>
        <p:spPr>
          <a:prstGeom prst="rect">
            <a:avLst/>
          </a:prstGeom>
        </p:spPr>
        <p:txBody>
          <a:bodyPr/>
          <a:lstStyle/>
          <a:p>
            <a:r>
              <a:rPr lang="en-US" dirty="0"/>
              <a:t>Catch the exception
</a:t>
            </a:r>
            <a:r>
              <a:rPr dirty="0"/>
              <a:t>try {</a:t>
            </a:r>
          </a:p>
          <a:p>
            <a:pPr marL="342900" indent="378470" algn="just">
              <a:spcBef>
                <a:spcPts val="0"/>
              </a:spcBef>
              <a:buSzTx/>
              <a:buFont typeface="Monotype Sorts"/>
              <a:buNone/>
              <a:defRPr sz="4000" b="1">
                <a:latin typeface="Courier New"/>
                <a:ea typeface="Courier New"/>
                <a:cs typeface="Courier New"/>
                <a:sym typeface="Courier New"/>
              </a:defRPr>
            </a:pPr>
            <a:r>
              <a:rPr dirty="0"/>
              <a:t>  statements;  // Statements that may throw exceptions</a:t>
            </a:r>
          </a:p>
          <a:p>
            <a:pPr marL="342900" indent="378470" algn="just">
              <a:spcBef>
                <a:spcPts val="0"/>
              </a:spcBef>
              <a:buSzTx/>
              <a:buFont typeface="Monotype Sorts"/>
              <a:buNone/>
              <a:defRPr sz="4000" b="1">
                <a:latin typeface="Courier New"/>
                <a:ea typeface="Courier New"/>
                <a:cs typeface="Courier New"/>
                <a:sym typeface="Courier New"/>
              </a:defRPr>
            </a:pPr>
            <a:r>
              <a:rPr dirty="0"/>
              <a:t>}</a:t>
            </a:r>
          </a:p>
          <a:p>
            <a:pPr marL="342900" indent="378470" algn="just">
              <a:spcBef>
                <a:spcPts val="0"/>
              </a:spcBef>
              <a:buSzTx/>
              <a:buFont typeface="Monotype Sorts"/>
              <a:buNone/>
              <a:defRPr sz="4000" b="1">
                <a:latin typeface="Courier New"/>
                <a:ea typeface="Courier New"/>
                <a:cs typeface="Courier New"/>
                <a:sym typeface="Courier New"/>
              </a:defRPr>
            </a:pPr>
            <a:r>
              <a:rPr dirty="0"/>
              <a:t>catch (Exception1 exVar1) {</a:t>
            </a:r>
          </a:p>
          <a:p>
            <a:pPr marL="342900" indent="378470" algn="just">
              <a:spcBef>
                <a:spcPts val="0"/>
              </a:spcBef>
              <a:buSzTx/>
              <a:buFont typeface="Monotype Sorts"/>
              <a:buNone/>
              <a:defRPr sz="4000" b="1">
                <a:latin typeface="Courier New"/>
                <a:ea typeface="Courier New"/>
                <a:cs typeface="Courier New"/>
                <a:sym typeface="Courier New"/>
              </a:defRPr>
            </a:pPr>
            <a:r>
              <a:rPr dirty="0"/>
              <a:t>  handler for exception1;</a:t>
            </a:r>
          </a:p>
          <a:p>
            <a:pPr marL="342900" indent="378470" algn="just">
              <a:spcBef>
                <a:spcPts val="0"/>
              </a:spcBef>
              <a:buSzTx/>
              <a:buFont typeface="Monotype Sorts"/>
              <a:buNone/>
              <a:defRPr sz="4000" b="1">
                <a:latin typeface="Courier New"/>
                <a:ea typeface="Courier New"/>
                <a:cs typeface="Courier New"/>
                <a:sym typeface="Courier New"/>
              </a:defRPr>
            </a:pPr>
            <a:r>
              <a:rPr dirty="0"/>
              <a:t>}</a:t>
            </a:r>
          </a:p>
          <a:p>
            <a:pPr marL="342900" indent="378470" algn="just">
              <a:spcBef>
                <a:spcPts val="0"/>
              </a:spcBef>
              <a:buSzTx/>
              <a:buFont typeface="Monotype Sorts"/>
              <a:buNone/>
              <a:defRPr sz="4000" b="1">
                <a:latin typeface="Courier New"/>
                <a:ea typeface="Courier New"/>
                <a:cs typeface="Courier New"/>
                <a:sym typeface="Courier New"/>
              </a:defRPr>
            </a:pPr>
            <a:r>
              <a:rPr dirty="0"/>
              <a:t>catch (Exception2 exVar2) { </a:t>
            </a:r>
          </a:p>
          <a:p>
            <a:pPr marL="342900" indent="378470" algn="just">
              <a:spcBef>
                <a:spcPts val="0"/>
              </a:spcBef>
              <a:buSzTx/>
              <a:buFont typeface="Monotype Sorts"/>
              <a:buNone/>
              <a:defRPr sz="4000" b="1">
                <a:latin typeface="Courier New"/>
                <a:ea typeface="Courier New"/>
                <a:cs typeface="Courier New"/>
                <a:sym typeface="Courier New"/>
              </a:defRPr>
            </a:pPr>
            <a:r>
              <a:rPr dirty="0"/>
              <a:t>  handler for exception2;</a:t>
            </a:r>
          </a:p>
          <a:p>
            <a:pPr marL="342900" indent="378470" algn="just">
              <a:spcBef>
                <a:spcPts val="0"/>
              </a:spcBef>
              <a:buSzTx/>
              <a:buFont typeface="Monotype Sorts"/>
              <a:buNone/>
              <a:defRPr sz="4000" b="1">
                <a:latin typeface="Courier New"/>
                <a:ea typeface="Courier New"/>
                <a:cs typeface="Courier New"/>
                <a:sym typeface="Courier New"/>
              </a:defRPr>
            </a:pPr>
            <a:r>
              <a:rPr dirty="0"/>
              <a:t>}</a:t>
            </a:r>
          </a:p>
          <a:p>
            <a:pPr marL="342900" indent="378470" algn="just">
              <a:spcBef>
                <a:spcPts val="0"/>
              </a:spcBef>
              <a:buSzTx/>
              <a:buFont typeface="Monotype Sorts"/>
              <a:buNone/>
              <a:defRPr sz="4000" b="1">
                <a:latin typeface="Courier New"/>
                <a:ea typeface="Courier New"/>
                <a:cs typeface="Courier New"/>
                <a:sym typeface="Courier New"/>
              </a:defRPr>
            </a:pPr>
            <a:r>
              <a:rPr dirty="0"/>
              <a:t>...</a:t>
            </a:r>
          </a:p>
          <a:p>
            <a:pPr marL="342900" indent="378470" algn="just">
              <a:spcBef>
                <a:spcPts val="0"/>
              </a:spcBef>
              <a:buSzTx/>
              <a:buFont typeface="Monotype Sorts"/>
              <a:buNone/>
              <a:defRPr sz="4000" b="1">
                <a:latin typeface="Courier New"/>
                <a:ea typeface="Courier New"/>
                <a:cs typeface="Courier New"/>
                <a:sym typeface="Courier New"/>
              </a:defRPr>
            </a:pPr>
            <a:r>
              <a:rPr dirty="0"/>
              <a:t>catch (</a:t>
            </a:r>
            <a:r>
              <a:rPr dirty="0" err="1"/>
              <a:t>ExceptionN</a:t>
            </a:r>
            <a:r>
              <a:rPr dirty="0"/>
              <a:t> exVar3) {</a:t>
            </a:r>
          </a:p>
          <a:p>
            <a:pPr marL="342900" indent="378470" algn="just">
              <a:spcBef>
                <a:spcPts val="0"/>
              </a:spcBef>
              <a:buSzTx/>
              <a:buFont typeface="Monotype Sorts"/>
              <a:buNone/>
              <a:defRPr sz="4000" b="1">
                <a:latin typeface="Courier New"/>
                <a:ea typeface="Courier New"/>
                <a:cs typeface="Courier New"/>
                <a:sym typeface="Courier New"/>
              </a:defRPr>
            </a:pPr>
            <a:r>
              <a:rPr dirty="0"/>
              <a:t>  handler for </a:t>
            </a:r>
            <a:r>
              <a:rPr dirty="0" err="1"/>
              <a:t>exceptionN</a:t>
            </a:r>
            <a:r>
              <a:rPr dirty="0"/>
              <a:t>;</a:t>
            </a:r>
          </a:p>
          <a:p>
            <a:pPr marL="342900" indent="378470" algn="just">
              <a:spcBef>
                <a:spcPts val="0"/>
              </a:spcBef>
              <a:buSzTx/>
              <a:buFont typeface="Monotype Sorts"/>
              <a:buNone/>
              <a:defRPr sz="4000" b="1">
                <a:latin typeface="Courier New"/>
                <a:ea typeface="Courier New"/>
                <a:cs typeface="Courier New"/>
                <a:sym typeface="Courier New"/>
              </a:defRPr>
            </a:pPr>
            <a:r>
              <a:rPr dirty="0"/>
              <a:t>} </a:t>
            </a:r>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 name="İstisnalar (Exceptions)"/>
          <p:cNvSpPr txBox="1">
            <a:spLocks noGrp="1"/>
          </p:cNvSpPr>
          <p:nvPr>
            <p:ph type="title"/>
          </p:nvPr>
        </p:nvSpPr>
        <p:spPr>
          <a:prstGeom prst="rect">
            <a:avLst/>
          </a:prstGeom>
        </p:spPr>
        <p:txBody>
          <a:bodyPr/>
          <a:lstStyle/>
          <a:p>
            <a:r>
              <a:rPr lang="en-US" dirty="0"/>
              <a:t>Exceptions</a:t>
            </a:r>
            <a:endParaRPr dirty="0"/>
          </a:p>
        </p:txBody>
      </p:sp>
      <p:pic>
        <p:nvPicPr>
          <p:cNvPr id="196" name="image.pdf" descr="image.pdf"/>
          <p:cNvPicPr>
            <a:picLocks noChangeAspect="1"/>
          </p:cNvPicPr>
          <p:nvPr/>
        </p:nvPicPr>
        <p:blipFill>
          <a:blip r:embed="rId2"/>
          <a:stretch>
            <a:fillRect/>
          </a:stretch>
        </p:blipFill>
        <p:spPr>
          <a:xfrm>
            <a:off x="1829401" y="2571167"/>
            <a:ext cx="20725198" cy="9052881"/>
          </a:xfrm>
          <a:prstGeom prst="rect">
            <a:avLst/>
          </a:prstGeom>
          <a:ln w="12700">
            <a:miter lim="400000"/>
          </a:ln>
        </p:spPr>
      </p:pic>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 name="İstisnalar (Exceptions)"/>
          <p:cNvSpPr txBox="1">
            <a:spLocks noGrp="1"/>
          </p:cNvSpPr>
          <p:nvPr>
            <p:ph type="title"/>
          </p:nvPr>
        </p:nvSpPr>
        <p:spPr>
          <a:prstGeom prst="rect">
            <a:avLst/>
          </a:prstGeom>
        </p:spPr>
        <p:txBody>
          <a:bodyPr/>
          <a:lstStyle/>
          <a:p>
            <a:r>
              <a:rPr lang="en-US" dirty="0"/>
              <a:t>Exceptions</a:t>
            </a:r>
            <a:endParaRPr dirty="0"/>
          </a:p>
        </p:txBody>
      </p:sp>
      <p:pic>
        <p:nvPicPr>
          <p:cNvPr id="199" name="image.pdf" descr="image.pdf"/>
          <p:cNvPicPr>
            <a:picLocks noChangeAspect="1"/>
          </p:cNvPicPr>
          <p:nvPr/>
        </p:nvPicPr>
        <p:blipFill>
          <a:blip r:embed="rId2"/>
          <a:stretch>
            <a:fillRect/>
          </a:stretch>
        </p:blipFill>
        <p:spPr>
          <a:xfrm>
            <a:off x="3912195" y="4122334"/>
            <a:ext cx="16559596" cy="6705514"/>
          </a:xfrm>
          <a:prstGeom prst="rect">
            <a:avLst/>
          </a:prstGeom>
          <a:ln w="12700">
            <a:miter lim="400000"/>
          </a:ln>
        </p:spPr>
      </p:pic>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 name="İstisnalar (Exceptions)"/>
          <p:cNvSpPr txBox="1">
            <a:spLocks noGrp="1"/>
          </p:cNvSpPr>
          <p:nvPr>
            <p:ph type="title"/>
          </p:nvPr>
        </p:nvSpPr>
        <p:spPr>
          <a:prstGeom prst="rect">
            <a:avLst/>
          </a:prstGeom>
        </p:spPr>
        <p:txBody>
          <a:bodyPr/>
          <a:lstStyle/>
          <a:p>
            <a:r>
              <a:rPr lang="en-US" dirty="0"/>
              <a:t>Exceptions</a:t>
            </a:r>
            <a:endParaRPr dirty="0"/>
          </a:p>
        </p:txBody>
      </p:sp>
      <p:sp>
        <p:nvSpPr>
          <p:cNvPr id="202" name="Finally ifadesi"/>
          <p:cNvSpPr txBox="1">
            <a:spLocks noGrp="1"/>
          </p:cNvSpPr>
          <p:nvPr>
            <p:ph type="body" idx="1"/>
          </p:nvPr>
        </p:nvSpPr>
        <p:spPr>
          <a:prstGeom prst="rect">
            <a:avLst/>
          </a:prstGeom>
        </p:spPr>
        <p:txBody>
          <a:bodyPr/>
          <a:lstStyle/>
          <a:p>
            <a:r>
              <a:rPr lang="en-US" dirty="0"/>
              <a:t>Finally statement</a:t>
            </a:r>
            <a:endParaRPr dirty="0"/>
          </a:p>
        </p:txBody>
      </p:sp>
      <p:sp>
        <p:nvSpPr>
          <p:cNvPr id="203" name="try {…"/>
          <p:cNvSpPr txBox="1"/>
          <p:nvPr/>
        </p:nvSpPr>
        <p:spPr>
          <a:xfrm>
            <a:off x="7898702" y="5328330"/>
            <a:ext cx="8586596" cy="53111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p>
            <a:pPr marL="342900" indent="-342900" algn="just" defTabSz="914400">
              <a:lnSpc>
                <a:spcPct val="90000"/>
              </a:lnSpc>
              <a:spcBef>
                <a:spcPts val="700"/>
              </a:spcBef>
              <a:buClr>
                <a:srgbClr val="000000"/>
              </a:buClr>
              <a:buFont typeface="Monotype Sorts"/>
              <a:defRPr sz="4500" b="1">
                <a:latin typeface="Courier New"/>
                <a:ea typeface="Courier New"/>
                <a:cs typeface="Courier New"/>
                <a:sym typeface="Courier New"/>
              </a:defRPr>
            </a:pPr>
            <a:r>
              <a:t>try {  </a:t>
            </a:r>
          </a:p>
          <a:p>
            <a:pPr marL="342900" indent="-342900" algn="just" defTabSz="914400">
              <a:lnSpc>
                <a:spcPct val="90000"/>
              </a:lnSpc>
              <a:buClr>
                <a:srgbClr val="000000"/>
              </a:buClr>
              <a:buFont typeface="Monotype Sorts"/>
              <a:defRPr sz="4500" b="1">
                <a:latin typeface="Courier New"/>
                <a:ea typeface="Courier New"/>
                <a:cs typeface="Courier New"/>
                <a:sym typeface="Courier New"/>
              </a:defRPr>
            </a:pPr>
            <a:r>
              <a:t>  statements;</a:t>
            </a:r>
          </a:p>
          <a:p>
            <a:pPr marL="342900" indent="-342900" algn="just" defTabSz="914400">
              <a:lnSpc>
                <a:spcPct val="90000"/>
              </a:lnSpc>
              <a:buClr>
                <a:srgbClr val="000000"/>
              </a:buClr>
              <a:buFont typeface="Monotype Sorts"/>
              <a:defRPr sz="4500" b="1">
                <a:latin typeface="Courier New"/>
                <a:ea typeface="Courier New"/>
                <a:cs typeface="Courier New"/>
                <a:sym typeface="Courier New"/>
              </a:defRPr>
            </a:pPr>
            <a:r>
              <a:t>}</a:t>
            </a:r>
          </a:p>
          <a:p>
            <a:pPr marL="342900" indent="-342900" algn="just" defTabSz="914400">
              <a:lnSpc>
                <a:spcPct val="90000"/>
              </a:lnSpc>
              <a:buClr>
                <a:srgbClr val="000000"/>
              </a:buClr>
              <a:buFont typeface="Monotype Sorts"/>
              <a:defRPr sz="4500" b="1">
                <a:latin typeface="Courier New"/>
                <a:ea typeface="Courier New"/>
                <a:cs typeface="Courier New"/>
                <a:sym typeface="Courier New"/>
              </a:defRPr>
            </a:pPr>
            <a:r>
              <a:t>catch(TheException ex) { </a:t>
            </a:r>
          </a:p>
          <a:p>
            <a:pPr marL="342900" indent="-342900" algn="just" defTabSz="914400">
              <a:lnSpc>
                <a:spcPct val="90000"/>
              </a:lnSpc>
              <a:buClr>
                <a:srgbClr val="000000"/>
              </a:buClr>
              <a:buFont typeface="Monotype Sorts"/>
              <a:defRPr sz="4500" b="1">
                <a:latin typeface="Courier New"/>
                <a:ea typeface="Courier New"/>
                <a:cs typeface="Courier New"/>
                <a:sym typeface="Courier New"/>
              </a:defRPr>
            </a:pPr>
            <a:r>
              <a:t>  handling ex; </a:t>
            </a:r>
          </a:p>
          <a:p>
            <a:pPr marL="342900" indent="-342900" algn="just" defTabSz="914400">
              <a:lnSpc>
                <a:spcPct val="90000"/>
              </a:lnSpc>
              <a:buClr>
                <a:srgbClr val="000000"/>
              </a:buClr>
              <a:buFont typeface="Monotype Sorts"/>
              <a:defRPr sz="4500" b="1">
                <a:latin typeface="Courier New"/>
                <a:ea typeface="Courier New"/>
                <a:cs typeface="Courier New"/>
                <a:sym typeface="Courier New"/>
              </a:defRPr>
            </a:pPr>
            <a:r>
              <a:t>}</a:t>
            </a:r>
          </a:p>
          <a:p>
            <a:pPr marL="342900" indent="-342900" algn="just" defTabSz="914400">
              <a:lnSpc>
                <a:spcPct val="90000"/>
              </a:lnSpc>
              <a:buClr>
                <a:srgbClr val="000000"/>
              </a:buClr>
              <a:buFont typeface="Monotype Sorts"/>
              <a:defRPr sz="4500" b="1">
                <a:latin typeface="Courier New"/>
                <a:ea typeface="Courier New"/>
                <a:cs typeface="Courier New"/>
                <a:sym typeface="Courier New"/>
              </a:defRPr>
            </a:pPr>
            <a:r>
              <a:t>finally { </a:t>
            </a:r>
          </a:p>
          <a:p>
            <a:pPr marL="342900" indent="-342900" algn="just" defTabSz="914400">
              <a:lnSpc>
                <a:spcPct val="90000"/>
              </a:lnSpc>
              <a:buClr>
                <a:srgbClr val="000000"/>
              </a:buClr>
              <a:buFont typeface="Monotype Sorts"/>
              <a:defRPr sz="4500" b="1">
                <a:latin typeface="Courier New"/>
                <a:ea typeface="Courier New"/>
                <a:cs typeface="Courier New"/>
                <a:sym typeface="Courier New"/>
              </a:defRPr>
            </a:pPr>
            <a:r>
              <a:t>  finalStatements; </a:t>
            </a:r>
          </a:p>
          <a:p>
            <a:pPr marL="342900" indent="-342900" algn="just" defTabSz="914400">
              <a:lnSpc>
                <a:spcPct val="90000"/>
              </a:lnSpc>
              <a:buClr>
                <a:srgbClr val="000000"/>
              </a:buClr>
              <a:buFont typeface="Monotype Sorts"/>
              <a:defRPr sz="4500" b="1">
                <a:latin typeface="Courier New"/>
                <a:ea typeface="Courier New"/>
                <a:cs typeface="Courier New"/>
                <a:sym typeface="Courier New"/>
              </a:defRPr>
            </a:pPr>
            <a:r>
              <a:t>}</a:t>
            </a:r>
          </a:p>
        </p:txBody>
      </p:sp>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 name="İstisnalar (Exceptions)"/>
          <p:cNvSpPr txBox="1">
            <a:spLocks noGrp="1"/>
          </p:cNvSpPr>
          <p:nvPr>
            <p:ph type="title"/>
          </p:nvPr>
        </p:nvSpPr>
        <p:spPr>
          <a:prstGeom prst="rect">
            <a:avLst/>
          </a:prstGeom>
        </p:spPr>
        <p:txBody>
          <a:bodyPr/>
          <a:lstStyle/>
          <a:p>
            <a:r>
              <a:rPr lang="en-US" dirty="0"/>
              <a:t>Exceptions</a:t>
            </a:r>
            <a:endParaRPr dirty="0"/>
          </a:p>
        </p:txBody>
      </p:sp>
      <p:sp>
        <p:nvSpPr>
          <p:cNvPr id="206" name="try {…"/>
          <p:cNvSpPr txBox="1">
            <a:spLocks noGrp="1"/>
          </p:cNvSpPr>
          <p:nvPr>
            <p:ph type="body" sz="quarter" idx="1"/>
          </p:nvPr>
        </p:nvSpPr>
        <p:spPr>
          <a:xfrm>
            <a:off x="5528223" y="4649102"/>
            <a:ext cx="6450899" cy="5144554"/>
          </a:xfrm>
          <a:prstGeom prst="rect">
            <a:avLst/>
          </a:prstGeom>
        </p:spPr>
        <p:txBody>
          <a:bodyPr lIns="46037" tIns="46037" rIns="46037" bIns="46037"/>
          <a:lstStyle/>
          <a:p>
            <a:pPr marL="342900" indent="-342900">
              <a:lnSpc>
                <a:spcPct val="80000"/>
              </a:lnSpc>
              <a:spcBef>
                <a:spcPts val="500"/>
              </a:spcBef>
              <a:buSzTx/>
              <a:buFont typeface="Monotype Sorts"/>
              <a:buNone/>
              <a:defRPr sz="3100" b="1">
                <a:latin typeface="Courier New"/>
                <a:ea typeface="Courier New"/>
                <a:cs typeface="Courier New"/>
                <a:sym typeface="Courier New"/>
              </a:defRPr>
            </a:pPr>
            <a:r>
              <a:t>try {  </a:t>
            </a:r>
          </a:p>
          <a:p>
            <a:pPr marL="342900" indent="-342900">
              <a:lnSpc>
                <a:spcPct val="80000"/>
              </a:lnSpc>
              <a:spcBef>
                <a:spcPts val="500"/>
              </a:spcBef>
              <a:buSzTx/>
              <a:buFont typeface="Monotype Sorts"/>
              <a:buNone/>
              <a:defRPr sz="3100" b="1">
                <a:latin typeface="Courier New"/>
                <a:ea typeface="Courier New"/>
                <a:cs typeface="Courier New"/>
                <a:sym typeface="Courier New"/>
              </a:defRPr>
            </a:pPr>
            <a:r>
              <a:t>  statements;</a:t>
            </a:r>
          </a:p>
          <a:p>
            <a:pPr marL="342900" indent="-342900">
              <a:lnSpc>
                <a:spcPct val="80000"/>
              </a:lnSpc>
              <a:spcBef>
                <a:spcPts val="500"/>
              </a:spcBef>
              <a:buSzTx/>
              <a:buFont typeface="Monotype Sorts"/>
              <a:buNone/>
              <a:defRPr sz="3100" b="1">
                <a:latin typeface="Courier New"/>
                <a:ea typeface="Courier New"/>
                <a:cs typeface="Courier New"/>
                <a:sym typeface="Courier New"/>
              </a:defRPr>
            </a:pPr>
            <a:r>
              <a:t>}</a:t>
            </a:r>
          </a:p>
          <a:p>
            <a:pPr marL="342900" indent="-342900">
              <a:lnSpc>
                <a:spcPct val="80000"/>
              </a:lnSpc>
              <a:spcBef>
                <a:spcPts val="500"/>
              </a:spcBef>
              <a:buSzTx/>
              <a:buFont typeface="Monotype Sorts"/>
              <a:buNone/>
              <a:defRPr sz="3100" b="1">
                <a:latin typeface="Courier New"/>
                <a:ea typeface="Courier New"/>
                <a:cs typeface="Courier New"/>
                <a:sym typeface="Courier New"/>
              </a:defRPr>
            </a:pPr>
            <a:r>
              <a:t>catch(TheException ex) { </a:t>
            </a:r>
          </a:p>
          <a:p>
            <a:pPr marL="342900" indent="-342900">
              <a:lnSpc>
                <a:spcPct val="80000"/>
              </a:lnSpc>
              <a:spcBef>
                <a:spcPts val="500"/>
              </a:spcBef>
              <a:buSzTx/>
              <a:buFont typeface="Monotype Sorts"/>
              <a:buNone/>
              <a:defRPr sz="3100" b="1">
                <a:latin typeface="Courier New"/>
                <a:ea typeface="Courier New"/>
                <a:cs typeface="Courier New"/>
                <a:sym typeface="Courier New"/>
              </a:defRPr>
            </a:pPr>
            <a:r>
              <a:t>  handling ex; </a:t>
            </a:r>
          </a:p>
          <a:p>
            <a:pPr marL="342900" indent="-342900">
              <a:lnSpc>
                <a:spcPct val="80000"/>
              </a:lnSpc>
              <a:spcBef>
                <a:spcPts val="500"/>
              </a:spcBef>
              <a:buSzTx/>
              <a:buFont typeface="Monotype Sorts"/>
              <a:buNone/>
              <a:defRPr sz="3100" b="1">
                <a:latin typeface="Courier New"/>
                <a:ea typeface="Courier New"/>
                <a:cs typeface="Courier New"/>
                <a:sym typeface="Courier New"/>
              </a:defRPr>
            </a:pPr>
            <a:r>
              <a:t>}</a:t>
            </a:r>
          </a:p>
          <a:p>
            <a:pPr marL="342900" indent="-342900">
              <a:lnSpc>
                <a:spcPct val="80000"/>
              </a:lnSpc>
              <a:spcBef>
                <a:spcPts val="500"/>
              </a:spcBef>
              <a:buSzTx/>
              <a:buFont typeface="Monotype Sorts"/>
              <a:buNone/>
              <a:defRPr sz="3100" b="1">
                <a:latin typeface="Courier New"/>
                <a:ea typeface="Courier New"/>
                <a:cs typeface="Courier New"/>
                <a:sym typeface="Courier New"/>
              </a:defRPr>
            </a:pPr>
            <a:r>
              <a:t>finally { </a:t>
            </a:r>
          </a:p>
          <a:p>
            <a:pPr marL="342900" indent="-342900">
              <a:lnSpc>
                <a:spcPct val="80000"/>
              </a:lnSpc>
              <a:spcBef>
                <a:spcPts val="500"/>
              </a:spcBef>
              <a:buSzTx/>
              <a:buFont typeface="Monotype Sorts"/>
              <a:buNone/>
              <a:defRPr sz="3100" b="1">
                <a:latin typeface="Courier New"/>
                <a:ea typeface="Courier New"/>
                <a:cs typeface="Courier New"/>
                <a:sym typeface="Courier New"/>
              </a:defRPr>
            </a:pPr>
            <a:r>
              <a:t>  finalStatements; </a:t>
            </a:r>
          </a:p>
          <a:p>
            <a:pPr marL="342900" indent="-342900">
              <a:lnSpc>
                <a:spcPct val="80000"/>
              </a:lnSpc>
              <a:spcBef>
                <a:spcPts val="500"/>
              </a:spcBef>
              <a:buSzTx/>
              <a:buFont typeface="Monotype Sorts"/>
              <a:buNone/>
              <a:defRPr sz="3100" b="1">
                <a:latin typeface="Courier New"/>
                <a:ea typeface="Courier New"/>
                <a:cs typeface="Courier New"/>
                <a:sym typeface="Courier New"/>
              </a:defRPr>
            </a:pPr>
            <a:r>
              <a:t>}</a:t>
            </a:r>
          </a:p>
          <a:p>
            <a:pPr marL="342900" indent="-342900">
              <a:lnSpc>
                <a:spcPct val="80000"/>
              </a:lnSpc>
              <a:spcBef>
                <a:spcPts val="700"/>
              </a:spcBef>
              <a:buSzTx/>
              <a:buFont typeface="Monotype Sorts"/>
              <a:buNone/>
              <a:defRPr sz="3100" b="1">
                <a:latin typeface="Courier New"/>
                <a:ea typeface="Courier New"/>
                <a:cs typeface="Courier New"/>
                <a:sym typeface="Courier New"/>
              </a:defRPr>
            </a:pPr>
            <a:endParaRPr/>
          </a:p>
          <a:p>
            <a:pPr marL="342900" indent="-342900">
              <a:lnSpc>
                <a:spcPct val="80000"/>
              </a:lnSpc>
              <a:spcBef>
                <a:spcPts val="500"/>
              </a:spcBef>
              <a:buSzTx/>
              <a:buFont typeface="Monotype Sorts"/>
              <a:buNone/>
              <a:defRPr sz="3100" b="1">
                <a:latin typeface="Courier New"/>
                <a:ea typeface="Courier New"/>
                <a:cs typeface="Courier New"/>
                <a:sym typeface="Courier New"/>
              </a:defRPr>
            </a:pPr>
            <a:r>
              <a:t>Next statement;</a:t>
            </a:r>
          </a:p>
        </p:txBody>
      </p:sp>
      <p:sp>
        <p:nvSpPr>
          <p:cNvPr id="207" name="Rectangle"/>
          <p:cNvSpPr/>
          <p:nvPr/>
        </p:nvSpPr>
        <p:spPr>
          <a:xfrm>
            <a:off x="5857094" y="5198600"/>
            <a:ext cx="3346802" cy="537895"/>
          </a:xfrm>
          <a:prstGeom prst="rect">
            <a:avLst/>
          </a:prstGeom>
          <a:solidFill>
            <a:srgbClr val="CBCBCB">
              <a:alpha val="45097"/>
            </a:srgbClr>
          </a:solidFill>
          <a:ln w="12700">
            <a:solidFill>
              <a:srgbClr val="000000"/>
            </a:solidFill>
          </a:ln>
        </p:spPr>
        <p:txBody>
          <a:bodyPr lIns="45719" rIns="45719" anchor="ctr"/>
          <a:lstStyle/>
          <a:p>
            <a:pPr defTabSz="914400">
              <a:defRPr sz="1800">
                <a:latin typeface="Times New Roman"/>
                <a:ea typeface="Times New Roman"/>
                <a:cs typeface="Times New Roman"/>
                <a:sym typeface="Times New Roman"/>
              </a:defRPr>
            </a:pPr>
            <a:endParaRPr/>
          </a:p>
        </p:txBody>
      </p:sp>
      <p:grpSp>
        <p:nvGrpSpPr>
          <p:cNvPr id="210" name="Group"/>
          <p:cNvGrpSpPr/>
          <p:nvPr/>
        </p:nvGrpSpPr>
        <p:grpSpPr>
          <a:xfrm>
            <a:off x="8315215" y="3299083"/>
            <a:ext cx="7266804" cy="1920722"/>
            <a:chOff x="0" y="0"/>
            <a:chExt cx="7266802" cy="1920720"/>
          </a:xfrm>
        </p:grpSpPr>
        <p:sp>
          <p:nvSpPr>
            <p:cNvPr id="208" name="Shape"/>
            <p:cNvSpPr/>
            <p:nvPr/>
          </p:nvSpPr>
          <p:spPr>
            <a:xfrm>
              <a:off x="0" y="0"/>
              <a:ext cx="7266803" cy="1920721"/>
            </a:xfrm>
            <a:custGeom>
              <a:avLst/>
              <a:gdLst/>
              <a:ahLst/>
              <a:cxnLst>
                <a:cxn ang="0">
                  <a:pos x="wd2" y="hd2"/>
                </a:cxn>
                <a:cxn ang="5400000">
                  <a:pos x="wd2" y="hd2"/>
                </a:cxn>
                <a:cxn ang="10800000">
                  <a:pos x="wd2" y="hd2"/>
                </a:cxn>
                <a:cxn ang="16200000">
                  <a:pos x="wd2" y="hd2"/>
                </a:cxn>
              </a:cxnLst>
              <a:rect l="0" t="0" r="r" b="b"/>
              <a:pathLst>
                <a:path w="21600" h="21600" extrusionOk="0">
                  <a:moveTo>
                    <a:pt x="12375" y="0"/>
                  </a:moveTo>
                  <a:cubicBezTo>
                    <a:pt x="11356" y="0"/>
                    <a:pt x="10530" y="1161"/>
                    <a:pt x="10530" y="2593"/>
                  </a:cubicBezTo>
                  <a:lnTo>
                    <a:pt x="10530" y="9076"/>
                  </a:lnTo>
                  <a:lnTo>
                    <a:pt x="0" y="21600"/>
                  </a:lnTo>
                  <a:lnTo>
                    <a:pt x="10530" y="12965"/>
                  </a:lnTo>
                  <a:cubicBezTo>
                    <a:pt x="10530" y="14397"/>
                    <a:pt x="11356" y="15558"/>
                    <a:pt x="12375" y="15558"/>
                  </a:cubicBezTo>
                  <a:lnTo>
                    <a:pt x="19755" y="15558"/>
                  </a:lnTo>
                  <a:cubicBezTo>
                    <a:pt x="20774" y="15558"/>
                    <a:pt x="21600" y="14397"/>
                    <a:pt x="21600" y="12965"/>
                  </a:cubicBezTo>
                  <a:lnTo>
                    <a:pt x="21600" y="2593"/>
                  </a:lnTo>
                  <a:cubicBezTo>
                    <a:pt x="21600" y="1161"/>
                    <a:pt x="20774" y="0"/>
                    <a:pt x="19755" y="0"/>
                  </a:cubicBezTo>
                  <a:lnTo>
                    <a:pt x="12375" y="0"/>
                  </a:lnTo>
                  <a:close/>
                </a:path>
              </a:pathLst>
            </a:custGeom>
            <a:solidFill>
              <a:srgbClr val="CBCBCB"/>
            </a:solidFill>
            <a:ln w="12700" cap="flat">
              <a:solidFill>
                <a:srgbClr val="000000"/>
              </a:solidFill>
              <a:prstDash val="solid"/>
              <a:round/>
            </a:ln>
            <a:effectLst/>
          </p:spPr>
          <p:txBody>
            <a:bodyPr wrap="square" lIns="45719" tIns="45719" rIns="45719" bIns="45719" numCol="1" anchor="t">
              <a:noAutofit/>
            </a:bodyPr>
            <a:lstStyle/>
            <a:p>
              <a:pPr defTabSz="914400">
                <a:lnSpc>
                  <a:spcPct val="80000"/>
                </a:lnSpc>
                <a:spcBef>
                  <a:spcPts val="400"/>
                </a:spcBef>
                <a:defRPr sz="1800">
                  <a:latin typeface="Times New Roman"/>
                  <a:ea typeface="Times New Roman"/>
                  <a:cs typeface="Times New Roman"/>
                  <a:sym typeface="Times New Roman"/>
                </a:defRPr>
              </a:pPr>
              <a:endParaRPr/>
            </a:p>
          </p:txBody>
        </p:sp>
        <p:sp>
          <p:nvSpPr>
            <p:cNvPr id="209" name="Farzedelim ki burada istisna oluşmadı."/>
            <p:cNvSpPr txBox="1"/>
            <p:nvPr/>
          </p:nvSpPr>
          <p:spPr>
            <a:xfrm>
              <a:off x="3745165" y="58741"/>
              <a:ext cx="3319009" cy="153228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noAutofit/>
            </a:bodyPr>
            <a:lstStyle>
              <a:lvl1pPr defTabSz="914400">
                <a:lnSpc>
                  <a:spcPct val="80000"/>
                </a:lnSpc>
                <a:spcBef>
                  <a:spcPts val="400"/>
                </a:spcBef>
                <a:defRPr sz="3000">
                  <a:latin typeface="Times New Roman"/>
                  <a:ea typeface="Times New Roman"/>
                  <a:cs typeface="Times New Roman"/>
                  <a:sym typeface="Times New Roman"/>
                </a:defRPr>
              </a:lvl1pPr>
            </a:lstStyle>
            <a:p>
              <a:r>
                <a:rPr lang="en-US" dirty="0"/>
                <a:t>Suppose there is no exception here.
</a:t>
              </a:r>
              <a:endParaRPr dirty="0"/>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iterate>
                                    <p:tmAbs val="0"/>
                                  </p:iterate>
                                  <p:childTnLst>
                                    <p:set>
                                      <p:cBhvr>
                                        <p:cTn id="6" fill="hold"/>
                                        <p:tgtEl>
                                          <p:spTgt spid="210"/>
                                        </p:tgtEl>
                                        <p:attrNameLst>
                                          <p:attrName>style.visibility</p:attrName>
                                        </p:attrNameLst>
                                      </p:cBhvr>
                                      <p:to>
                                        <p:strVal val="visible"/>
                                      </p:to>
                                    </p:set>
                                    <p:anim calcmode="lin" valueType="num">
                                      <p:cBhvr>
                                        <p:cTn id="7" dur="500" fill="hold"/>
                                        <p:tgtEl>
                                          <p:spTgt spid="210"/>
                                        </p:tgtEl>
                                        <p:attrNameLst>
                                          <p:attrName>ppt_x</p:attrName>
                                        </p:attrNameLst>
                                      </p:cBhvr>
                                      <p:tavLst>
                                        <p:tav tm="0">
                                          <p:val>
                                            <p:strVal val="0-#ppt_w/2"/>
                                          </p:val>
                                        </p:tav>
                                        <p:tav tm="100000">
                                          <p:val>
                                            <p:strVal val="#ppt_x"/>
                                          </p:val>
                                        </p:tav>
                                      </p:tavLst>
                                    </p:anim>
                                    <p:anim calcmode="lin" valueType="num">
                                      <p:cBhvr>
                                        <p:cTn id="8" dur="500" fill="hold"/>
                                        <p:tgtEl>
                                          <p:spTgt spid="2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0" grpId="0" animBg="1" advAuto="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1" descr="Title 1">
            <a:extLst>
              <a:ext uri="{FF2B5EF4-FFF2-40B4-BE49-F238E27FC236}">
                <a16:creationId xmlns:a16="http://schemas.microsoft.com/office/drawing/2014/main" id="{61E36BD7-E778-625F-92C5-E4F2848B567B}"/>
              </a:ext>
            </a:extLst>
          </p:cNvPr>
          <p:cNvSpPr>
            <a:spLocks noGrp="1"/>
          </p:cNvSpPr>
          <p:nvPr>
            <p:ph type="title"/>
          </p:nvPr>
        </p:nvSpPr>
        <p:spPr/>
        <p:txBody>
          <a:bodyPr/>
          <a:lstStyle/>
          <a:p>
            <a:pPr eaLnBrk="1"/>
            <a:r>
              <a:rPr lang="en-US" altLang="en-TR"/>
              <a:t>Course Plan</a:t>
            </a:r>
            <a:endParaRPr lang="en-TR" altLang="en-TR"/>
          </a:p>
        </p:txBody>
      </p:sp>
      <p:sp>
        <p:nvSpPr>
          <p:cNvPr id="16386" name="Rectangle 2" descr="Content Placeholder 2">
            <a:extLst>
              <a:ext uri="{FF2B5EF4-FFF2-40B4-BE49-F238E27FC236}">
                <a16:creationId xmlns:a16="http://schemas.microsoft.com/office/drawing/2014/main" id="{4972C135-7D7A-D032-3DA9-7AC0A18A0F62}"/>
              </a:ext>
            </a:extLst>
          </p:cNvPr>
          <p:cNvSpPr>
            <a:spLocks noGrp="1"/>
          </p:cNvSpPr>
          <p:nvPr>
            <p:ph idx="1"/>
          </p:nvPr>
        </p:nvSpPr>
        <p:spPr/>
        <p:txBody>
          <a:bodyPr/>
          <a:lstStyle/>
          <a:p>
            <a:pPr eaLnBrk="1"/>
            <a:r>
              <a:rPr lang="en-TR" altLang="en-TR"/>
              <a:t> </a:t>
            </a:r>
            <a:r>
              <a:rPr lang="en-US" altLang="en-TR"/>
              <a:t>Introduction - Functions (Recursive functions)
</a:t>
            </a:r>
            <a:r>
              <a:rPr lang="en-TR" altLang="en-TR"/>
              <a:t> </a:t>
            </a:r>
            <a:r>
              <a:rPr lang="en-US" altLang="en-TR"/>
              <a:t>Arrays</a:t>
            </a:r>
            <a:r>
              <a:rPr lang="en-TR" altLang="en-TR"/>
              <a:t>, ArrayList, Vector </a:t>
            </a:r>
          </a:p>
          <a:p>
            <a:pPr eaLnBrk="1"/>
            <a:r>
              <a:rPr lang="en-TR" altLang="en-TR"/>
              <a:t> Collections  (List, Queue, Stack, Set, Map, Tree)</a:t>
            </a:r>
          </a:p>
          <a:p>
            <a:pPr eaLnBrk="1"/>
            <a:r>
              <a:rPr lang="en-TR" altLang="en-TR"/>
              <a:t> Streams, </a:t>
            </a:r>
            <a:r>
              <a:rPr lang="en-US" altLang="en-TR"/>
              <a:t>Files</a:t>
            </a:r>
            <a:r>
              <a:rPr lang="en-TR" altLang="en-TR"/>
              <a:t> </a:t>
            </a:r>
          </a:p>
          <a:p>
            <a:pPr eaLnBrk="1"/>
            <a:r>
              <a:rPr lang="en-TR" altLang="en-TR"/>
              <a:t> Generics </a:t>
            </a:r>
            <a:r>
              <a:rPr lang="en-US" altLang="en-TR"/>
              <a:t>and Exceptions</a:t>
            </a:r>
            <a:endParaRPr lang="en-TR" altLang="en-TR"/>
          </a:p>
          <a:p>
            <a:pPr eaLnBrk="1"/>
            <a:r>
              <a:rPr lang="en-TR" altLang="en-TR"/>
              <a:t> </a:t>
            </a:r>
            <a:r>
              <a:rPr lang="en-US" altLang="en-TR">
                <a:solidFill>
                  <a:srgbClr val="CAA8E1"/>
                </a:solidFill>
              </a:rPr>
              <a:t>Midterm Exam</a:t>
            </a:r>
            <a:endParaRPr lang="en-TR" altLang="en-TR"/>
          </a:p>
        </p:txBody>
      </p:sp>
      <p:sp>
        <p:nvSpPr>
          <p:cNvPr id="16387" name="TextBox 1">
            <a:extLst>
              <a:ext uri="{FF2B5EF4-FFF2-40B4-BE49-F238E27FC236}">
                <a16:creationId xmlns:a16="http://schemas.microsoft.com/office/drawing/2014/main" id="{0B00B779-FB98-F68C-6498-B49678FC048A}"/>
              </a:ext>
            </a:extLst>
          </p:cNvPr>
          <p:cNvSpPr txBox="1">
            <a:spLocks noChangeArrowheads="1"/>
          </p:cNvSpPr>
          <p:nvPr/>
        </p:nvSpPr>
        <p:spPr bwMode="auto">
          <a:xfrm>
            <a:off x="382588" y="6276330"/>
            <a:ext cx="18002250" cy="1301750"/>
          </a:xfrm>
          <a:prstGeom prst="rect">
            <a:avLst/>
          </a:prstGeom>
          <a:noFill/>
          <a:ln w="190500">
            <a:solidFill>
              <a:srgbClr val="FF40FF"/>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1pPr>
            <a:lvl2pPr marL="742950" indent="-285750">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2pPr>
            <a:lvl3pPr marL="1143000" indent="-228600">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3pPr>
            <a:lvl4pPr marL="1600200" indent="-228600">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4pPr>
            <a:lvl5pPr marL="2057400" indent="-228600">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5pPr>
            <a:lvl6pPr marL="2514600" indent="-228600" defTabSz="1828800" eaLnBrk="0" fontAlgn="base" hangingPunct="0">
              <a:spcBef>
                <a:spcPct val="0"/>
              </a:spcBef>
              <a:spcAft>
                <a:spcPct val="0"/>
              </a:spcAft>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6pPr>
            <a:lvl7pPr marL="2971800" indent="-228600" defTabSz="1828800" eaLnBrk="0" fontAlgn="base" hangingPunct="0">
              <a:spcBef>
                <a:spcPct val="0"/>
              </a:spcBef>
              <a:spcAft>
                <a:spcPct val="0"/>
              </a:spcAft>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7pPr>
            <a:lvl8pPr marL="3429000" indent="-228600" defTabSz="1828800" eaLnBrk="0" fontAlgn="base" hangingPunct="0">
              <a:spcBef>
                <a:spcPct val="0"/>
              </a:spcBef>
              <a:spcAft>
                <a:spcPct val="0"/>
              </a:spcAft>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8pPr>
            <a:lvl9pPr marL="3886200" indent="-228600" defTabSz="1828800" eaLnBrk="0" fontAlgn="base" hangingPunct="0">
              <a:spcBef>
                <a:spcPct val="0"/>
              </a:spcBef>
              <a:spcAft>
                <a:spcPct val="0"/>
              </a:spcAft>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9pPr>
          </a:lstStyle>
          <a:p>
            <a:endParaRPr lang="en-US" altLang="en-TR"/>
          </a:p>
        </p:txBody>
      </p:sp>
    </p:spTree>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 name="İstisnalar (Exceptions)"/>
          <p:cNvSpPr txBox="1">
            <a:spLocks noGrp="1"/>
          </p:cNvSpPr>
          <p:nvPr>
            <p:ph type="title"/>
          </p:nvPr>
        </p:nvSpPr>
        <p:spPr>
          <a:prstGeom prst="rect">
            <a:avLst/>
          </a:prstGeom>
        </p:spPr>
        <p:txBody>
          <a:bodyPr/>
          <a:lstStyle/>
          <a:p>
            <a:r>
              <a:rPr lang="en-US" dirty="0"/>
              <a:t>Exceptions</a:t>
            </a:r>
            <a:endParaRPr dirty="0"/>
          </a:p>
        </p:txBody>
      </p:sp>
      <p:sp>
        <p:nvSpPr>
          <p:cNvPr id="213" name="try {…"/>
          <p:cNvSpPr txBox="1">
            <a:spLocks noGrp="1"/>
          </p:cNvSpPr>
          <p:nvPr>
            <p:ph type="body" sz="quarter" idx="1"/>
          </p:nvPr>
        </p:nvSpPr>
        <p:spPr>
          <a:xfrm>
            <a:off x="5528223" y="4649102"/>
            <a:ext cx="6450899" cy="5144554"/>
          </a:xfrm>
          <a:prstGeom prst="rect">
            <a:avLst/>
          </a:prstGeom>
        </p:spPr>
        <p:txBody>
          <a:bodyPr lIns="46037" tIns="46037" rIns="46037" bIns="46037"/>
          <a:lstStyle/>
          <a:p>
            <a:pPr marL="342900" indent="-342900">
              <a:lnSpc>
                <a:spcPct val="80000"/>
              </a:lnSpc>
              <a:spcBef>
                <a:spcPts val="500"/>
              </a:spcBef>
              <a:buSzTx/>
              <a:buFont typeface="Monotype Sorts"/>
              <a:buNone/>
              <a:defRPr sz="3100" b="1">
                <a:latin typeface="Courier New"/>
                <a:ea typeface="Courier New"/>
                <a:cs typeface="Courier New"/>
                <a:sym typeface="Courier New"/>
              </a:defRPr>
            </a:pPr>
            <a:r>
              <a:t>try {  </a:t>
            </a:r>
          </a:p>
          <a:p>
            <a:pPr marL="342900" indent="-342900">
              <a:lnSpc>
                <a:spcPct val="80000"/>
              </a:lnSpc>
              <a:spcBef>
                <a:spcPts val="500"/>
              </a:spcBef>
              <a:buSzTx/>
              <a:buFont typeface="Monotype Sorts"/>
              <a:buNone/>
              <a:defRPr sz="3100" b="1">
                <a:latin typeface="Courier New"/>
                <a:ea typeface="Courier New"/>
                <a:cs typeface="Courier New"/>
                <a:sym typeface="Courier New"/>
              </a:defRPr>
            </a:pPr>
            <a:r>
              <a:t>  statements;</a:t>
            </a:r>
          </a:p>
          <a:p>
            <a:pPr marL="342900" indent="-342900">
              <a:lnSpc>
                <a:spcPct val="80000"/>
              </a:lnSpc>
              <a:spcBef>
                <a:spcPts val="500"/>
              </a:spcBef>
              <a:buSzTx/>
              <a:buFont typeface="Monotype Sorts"/>
              <a:buNone/>
              <a:defRPr sz="3100" b="1">
                <a:latin typeface="Courier New"/>
                <a:ea typeface="Courier New"/>
                <a:cs typeface="Courier New"/>
                <a:sym typeface="Courier New"/>
              </a:defRPr>
            </a:pPr>
            <a:r>
              <a:t>}</a:t>
            </a:r>
          </a:p>
          <a:p>
            <a:pPr marL="342900" indent="-342900">
              <a:lnSpc>
                <a:spcPct val="80000"/>
              </a:lnSpc>
              <a:spcBef>
                <a:spcPts val="500"/>
              </a:spcBef>
              <a:buSzTx/>
              <a:buFont typeface="Monotype Sorts"/>
              <a:buNone/>
              <a:defRPr sz="3100" b="1">
                <a:latin typeface="Courier New"/>
                <a:ea typeface="Courier New"/>
                <a:cs typeface="Courier New"/>
                <a:sym typeface="Courier New"/>
              </a:defRPr>
            </a:pPr>
            <a:r>
              <a:t>catch(TheException ex) { </a:t>
            </a:r>
          </a:p>
          <a:p>
            <a:pPr marL="342900" indent="-342900">
              <a:lnSpc>
                <a:spcPct val="80000"/>
              </a:lnSpc>
              <a:spcBef>
                <a:spcPts val="500"/>
              </a:spcBef>
              <a:buSzTx/>
              <a:buFont typeface="Monotype Sorts"/>
              <a:buNone/>
              <a:defRPr sz="3100" b="1">
                <a:latin typeface="Courier New"/>
                <a:ea typeface="Courier New"/>
                <a:cs typeface="Courier New"/>
                <a:sym typeface="Courier New"/>
              </a:defRPr>
            </a:pPr>
            <a:r>
              <a:t>  handling ex; </a:t>
            </a:r>
          </a:p>
          <a:p>
            <a:pPr marL="342900" indent="-342900">
              <a:lnSpc>
                <a:spcPct val="80000"/>
              </a:lnSpc>
              <a:spcBef>
                <a:spcPts val="500"/>
              </a:spcBef>
              <a:buSzTx/>
              <a:buFont typeface="Monotype Sorts"/>
              <a:buNone/>
              <a:defRPr sz="3100" b="1">
                <a:latin typeface="Courier New"/>
                <a:ea typeface="Courier New"/>
                <a:cs typeface="Courier New"/>
                <a:sym typeface="Courier New"/>
              </a:defRPr>
            </a:pPr>
            <a:r>
              <a:t>}</a:t>
            </a:r>
          </a:p>
          <a:p>
            <a:pPr marL="342900" indent="-342900">
              <a:lnSpc>
                <a:spcPct val="80000"/>
              </a:lnSpc>
              <a:spcBef>
                <a:spcPts val="500"/>
              </a:spcBef>
              <a:buSzTx/>
              <a:buFont typeface="Monotype Sorts"/>
              <a:buNone/>
              <a:defRPr sz="3100" b="1">
                <a:latin typeface="Courier New"/>
                <a:ea typeface="Courier New"/>
                <a:cs typeface="Courier New"/>
                <a:sym typeface="Courier New"/>
              </a:defRPr>
            </a:pPr>
            <a:r>
              <a:t>finally { </a:t>
            </a:r>
          </a:p>
          <a:p>
            <a:pPr marL="342900" indent="-342900">
              <a:lnSpc>
                <a:spcPct val="80000"/>
              </a:lnSpc>
              <a:spcBef>
                <a:spcPts val="500"/>
              </a:spcBef>
              <a:buSzTx/>
              <a:buFont typeface="Monotype Sorts"/>
              <a:buNone/>
              <a:defRPr sz="3100" b="1">
                <a:latin typeface="Courier New"/>
                <a:ea typeface="Courier New"/>
                <a:cs typeface="Courier New"/>
                <a:sym typeface="Courier New"/>
              </a:defRPr>
            </a:pPr>
            <a:r>
              <a:t>  finalStatements; </a:t>
            </a:r>
          </a:p>
          <a:p>
            <a:pPr marL="342900" indent="-342900">
              <a:lnSpc>
                <a:spcPct val="80000"/>
              </a:lnSpc>
              <a:spcBef>
                <a:spcPts val="500"/>
              </a:spcBef>
              <a:buSzTx/>
              <a:buFont typeface="Monotype Sorts"/>
              <a:buNone/>
              <a:defRPr sz="3100" b="1">
                <a:latin typeface="Courier New"/>
                <a:ea typeface="Courier New"/>
                <a:cs typeface="Courier New"/>
                <a:sym typeface="Courier New"/>
              </a:defRPr>
            </a:pPr>
            <a:r>
              <a:t>}</a:t>
            </a:r>
          </a:p>
          <a:p>
            <a:pPr marL="342900" indent="-342900">
              <a:lnSpc>
                <a:spcPct val="80000"/>
              </a:lnSpc>
              <a:spcBef>
                <a:spcPts val="700"/>
              </a:spcBef>
              <a:buSzTx/>
              <a:buFont typeface="Monotype Sorts"/>
              <a:buNone/>
              <a:defRPr sz="3100" b="1">
                <a:latin typeface="Courier New"/>
                <a:ea typeface="Courier New"/>
                <a:cs typeface="Courier New"/>
                <a:sym typeface="Courier New"/>
              </a:defRPr>
            </a:pPr>
            <a:endParaRPr/>
          </a:p>
          <a:p>
            <a:pPr marL="342900" indent="-342900">
              <a:lnSpc>
                <a:spcPct val="80000"/>
              </a:lnSpc>
              <a:spcBef>
                <a:spcPts val="500"/>
              </a:spcBef>
              <a:buSzTx/>
              <a:buFont typeface="Monotype Sorts"/>
              <a:buNone/>
              <a:defRPr sz="3100" b="1">
                <a:latin typeface="Courier New"/>
                <a:ea typeface="Courier New"/>
                <a:cs typeface="Courier New"/>
                <a:sym typeface="Courier New"/>
              </a:defRPr>
            </a:pPr>
            <a:r>
              <a:t>Next statement;</a:t>
            </a:r>
          </a:p>
        </p:txBody>
      </p:sp>
      <p:grpSp>
        <p:nvGrpSpPr>
          <p:cNvPr id="216" name="Group"/>
          <p:cNvGrpSpPr/>
          <p:nvPr/>
        </p:nvGrpSpPr>
        <p:grpSpPr>
          <a:xfrm>
            <a:off x="10499880" y="4673324"/>
            <a:ext cx="5099012" cy="3095624"/>
            <a:chOff x="0" y="0"/>
            <a:chExt cx="5099011" cy="3095623"/>
          </a:xfrm>
        </p:grpSpPr>
        <p:sp>
          <p:nvSpPr>
            <p:cNvPr id="214" name="Shape"/>
            <p:cNvSpPr/>
            <p:nvPr/>
          </p:nvSpPr>
          <p:spPr>
            <a:xfrm>
              <a:off x="0" y="0"/>
              <a:ext cx="5099011" cy="3095623"/>
            </a:xfrm>
            <a:custGeom>
              <a:avLst/>
              <a:gdLst/>
              <a:ahLst/>
              <a:cxnLst>
                <a:cxn ang="0">
                  <a:pos x="wd2" y="hd2"/>
                </a:cxn>
                <a:cxn ang="5400000">
                  <a:pos x="wd2" y="hd2"/>
                </a:cxn>
                <a:cxn ang="10800000">
                  <a:pos x="wd2" y="hd2"/>
                </a:cxn>
                <a:cxn ang="16200000">
                  <a:pos x="wd2" y="hd2"/>
                </a:cxn>
              </a:cxnLst>
              <a:rect l="0" t="0" r="r" b="b"/>
              <a:pathLst>
                <a:path w="21600" h="21600" extrusionOk="0">
                  <a:moveTo>
                    <a:pt x="11266" y="0"/>
                  </a:moveTo>
                  <a:cubicBezTo>
                    <a:pt x="10125" y="0"/>
                    <a:pt x="9199" y="566"/>
                    <a:pt x="9199" y="1265"/>
                  </a:cubicBezTo>
                  <a:lnTo>
                    <a:pt x="9199" y="6323"/>
                  </a:lnTo>
                  <a:cubicBezTo>
                    <a:pt x="9199" y="7022"/>
                    <a:pt x="10125" y="7588"/>
                    <a:pt x="11266" y="7588"/>
                  </a:cubicBezTo>
                  <a:lnTo>
                    <a:pt x="0" y="21600"/>
                  </a:lnTo>
                  <a:lnTo>
                    <a:pt x="14366" y="7588"/>
                  </a:lnTo>
                  <a:lnTo>
                    <a:pt x="19533" y="7588"/>
                  </a:lnTo>
                  <a:cubicBezTo>
                    <a:pt x="20675" y="7588"/>
                    <a:pt x="21600" y="7022"/>
                    <a:pt x="21600" y="6323"/>
                  </a:cubicBezTo>
                  <a:lnTo>
                    <a:pt x="21600" y="1265"/>
                  </a:lnTo>
                  <a:cubicBezTo>
                    <a:pt x="21600" y="566"/>
                    <a:pt x="20675" y="0"/>
                    <a:pt x="19533" y="0"/>
                  </a:cubicBezTo>
                  <a:lnTo>
                    <a:pt x="11266" y="0"/>
                  </a:lnTo>
                  <a:close/>
                </a:path>
              </a:pathLst>
            </a:custGeom>
            <a:solidFill>
              <a:srgbClr val="CBCBCB"/>
            </a:solidFill>
            <a:ln w="12700" cap="flat">
              <a:solidFill>
                <a:srgbClr val="000000"/>
              </a:solidFill>
              <a:prstDash val="solid"/>
              <a:round/>
            </a:ln>
            <a:effectLst/>
          </p:spPr>
          <p:txBody>
            <a:bodyPr wrap="square" lIns="45719" tIns="45719" rIns="45719" bIns="45719" numCol="1" anchor="t">
              <a:noAutofit/>
            </a:bodyPr>
            <a:lstStyle/>
            <a:p>
              <a:pPr defTabSz="914400">
                <a:lnSpc>
                  <a:spcPct val="80000"/>
                </a:lnSpc>
                <a:spcBef>
                  <a:spcPts val="400"/>
                </a:spcBef>
                <a:defRPr sz="1800">
                  <a:latin typeface="Times New Roman"/>
                  <a:ea typeface="Times New Roman"/>
                  <a:cs typeface="Times New Roman"/>
                  <a:sym typeface="Times New Roman"/>
                </a:defRPr>
              </a:pPr>
              <a:endParaRPr/>
            </a:p>
          </p:txBody>
        </p:sp>
        <p:sp>
          <p:nvSpPr>
            <p:cNvPr id="215" name="Bu blok, her zaman yürütülür."/>
            <p:cNvSpPr txBox="1"/>
            <p:nvPr/>
          </p:nvSpPr>
          <p:spPr>
            <a:xfrm>
              <a:off x="2330930" y="46172"/>
              <a:ext cx="2608810" cy="147322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spAutoFit/>
            </a:bodyPr>
            <a:lstStyle>
              <a:lvl1pPr defTabSz="914400">
                <a:lnSpc>
                  <a:spcPct val="80000"/>
                </a:lnSpc>
                <a:spcBef>
                  <a:spcPts val="400"/>
                </a:spcBef>
                <a:defRPr sz="2700">
                  <a:latin typeface="Times New Roman"/>
                  <a:ea typeface="Times New Roman"/>
                  <a:cs typeface="Times New Roman"/>
                  <a:sym typeface="Times New Roman"/>
                </a:defRPr>
              </a:lvl1pPr>
            </a:lstStyle>
            <a:p>
              <a:r>
                <a:rPr lang="en-US" dirty="0"/>
                <a:t>This block is always executed.
</a:t>
              </a:r>
              <a:endParaRPr dirty="0"/>
            </a:p>
          </p:txBody>
        </p:sp>
      </p:grpSp>
      <p:sp>
        <p:nvSpPr>
          <p:cNvPr id="217" name="Rectangle"/>
          <p:cNvSpPr/>
          <p:nvPr/>
        </p:nvSpPr>
        <p:spPr>
          <a:xfrm>
            <a:off x="5696570" y="7697253"/>
            <a:ext cx="4671708" cy="589986"/>
          </a:xfrm>
          <a:prstGeom prst="rect">
            <a:avLst/>
          </a:prstGeom>
          <a:solidFill>
            <a:srgbClr val="CBCBCB">
              <a:alpha val="45097"/>
            </a:srgbClr>
          </a:solidFill>
          <a:ln w="12700">
            <a:solidFill>
              <a:srgbClr val="000000"/>
            </a:solidFill>
          </a:ln>
        </p:spPr>
        <p:txBody>
          <a:bodyPr lIns="45719" rIns="45719" anchor="ctr"/>
          <a:lstStyle/>
          <a:p>
            <a:pPr defTabSz="914400">
              <a:defRPr sz="1800">
                <a:latin typeface="Times New Roman"/>
                <a:ea typeface="Times New Roman"/>
                <a:cs typeface="Times New Roman"/>
                <a:sym typeface="Times New Roman"/>
              </a:defRPr>
            </a:pPr>
            <a:endParaRP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iterate>
                                    <p:tmAbs val="0"/>
                                  </p:iterate>
                                  <p:childTnLst>
                                    <p:set>
                                      <p:cBhvr>
                                        <p:cTn id="6" fill="hold"/>
                                        <p:tgtEl>
                                          <p:spTgt spid="216"/>
                                        </p:tgtEl>
                                        <p:attrNameLst>
                                          <p:attrName>style.visibility</p:attrName>
                                        </p:attrNameLst>
                                      </p:cBhvr>
                                      <p:to>
                                        <p:strVal val="visible"/>
                                      </p:to>
                                    </p:set>
                                    <p:anim calcmode="lin" valueType="num">
                                      <p:cBhvr>
                                        <p:cTn id="7" dur="500" fill="hold"/>
                                        <p:tgtEl>
                                          <p:spTgt spid="216"/>
                                        </p:tgtEl>
                                        <p:attrNameLst>
                                          <p:attrName>ppt_x</p:attrName>
                                        </p:attrNameLst>
                                      </p:cBhvr>
                                      <p:tavLst>
                                        <p:tav tm="0">
                                          <p:val>
                                            <p:strVal val="0-#ppt_w/2"/>
                                          </p:val>
                                        </p:tav>
                                        <p:tav tm="100000">
                                          <p:val>
                                            <p:strVal val="#ppt_x"/>
                                          </p:val>
                                        </p:tav>
                                      </p:tavLst>
                                    </p:anim>
                                    <p:anim calcmode="lin" valueType="num">
                                      <p:cBhvr>
                                        <p:cTn id="8" dur="500" fill="hold"/>
                                        <p:tgtEl>
                                          <p:spTgt spid="2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6" grpId="0" animBg="1" advAuto="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 name="İstisnalar (Exceptions)"/>
          <p:cNvSpPr txBox="1">
            <a:spLocks noGrp="1"/>
          </p:cNvSpPr>
          <p:nvPr>
            <p:ph type="title"/>
          </p:nvPr>
        </p:nvSpPr>
        <p:spPr>
          <a:prstGeom prst="rect">
            <a:avLst/>
          </a:prstGeom>
        </p:spPr>
        <p:txBody>
          <a:bodyPr/>
          <a:lstStyle/>
          <a:p>
            <a:r>
              <a:rPr lang="en-US" dirty="0"/>
              <a:t>Exceptions</a:t>
            </a:r>
            <a:endParaRPr dirty="0"/>
          </a:p>
        </p:txBody>
      </p:sp>
      <p:sp>
        <p:nvSpPr>
          <p:cNvPr id="220" name="try {…"/>
          <p:cNvSpPr txBox="1">
            <a:spLocks noGrp="1"/>
          </p:cNvSpPr>
          <p:nvPr>
            <p:ph type="body" sz="quarter" idx="1"/>
          </p:nvPr>
        </p:nvSpPr>
        <p:spPr>
          <a:xfrm>
            <a:off x="5528223" y="4649102"/>
            <a:ext cx="6450899" cy="5144554"/>
          </a:xfrm>
          <a:prstGeom prst="rect">
            <a:avLst/>
          </a:prstGeom>
        </p:spPr>
        <p:txBody>
          <a:bodyPr lIns="46037" tIns="46037" rIns="46037" bIns="46037"/>
          <a:lstStyle/>
          <a:p>
            <a:pPr marL="342900" indent="-342900">
              <a:lnSpc>
                <a:spcPct val="80000"/>
              </a:lnSpc>
              <a:spcBef>
                <a:spcPts val="500"/>
              </a:spcBef>
              <a:buSzTx/>
              <a:buFont typeface="Monotype Sorts"/>
              <a:buNone/>
              <a:defRPr sz="3100" b="1">
                <a:latin typeface="Courier New"/>
                <a:ea typeface="Courier New"/>
                <a:cs typeface="Courier New"/>
                <a:sym typeface="Courier New"/>
              </a:defRPr>
            </a:pPr>
            <a:r>
              <a:t>try {  </a:t>
            </a:r>
          </a:p>
          <a:p>
            <a:pPr marL="342900" indent="-342900">
              <a:lnSpc>
                <a:spcPct val="80000"/>
              </a:lnSpc>
              <a:spcBef>
                <a:spcPts val="500"/>
              </a:spcBef>
              <a:buSzTx/>
              <a:buFont typeface="Monotype Sorts"/>
              <a:buNone/>
              <a:defRPr sz="3100" b="1">
                <a:latin typeface="Courier New"/>
                <a:ea typeface="Courier New"/>
                <a:cs typeface="Courier New"/>
                <a:sym typeface="Courier New"/>
              </a:defRPr>
            </a:pPr>
            <a:r>
              <a:t>  statements;</a:t>
            </a:r>
          </a:p>
          <a:p>
            <a:pPr marL="342900" indent="-342900">
              <a:lnSpc>
                <a:spcPct val="80000"/>
              </a:lnSpc>
              <a:spcBef>
                <a:spcPts val="500"/>
              </a:spcBef>
              <a:buSzTx/>
              <a:buFont typeface="Monotype Sorts"/>
              <a:buNone/>
              <a:defRPr sz="3100" b="1">
                <a:latin typeface="Courier New"/>
                <a:ea typeface="Courier New"/>
                <a:cs typeface="Courier New"/>
                <a:sym typeface="Courier New"/>
              </a:defRPr>
            </a:pPr>
            <a:r>
              <a:t>}</a:t>
            </a:r>
          </a:p>
          <a:p>
            <a:pPr marL="342900" indent="-342900">
              <a:lnSpc>
                <a:spcPct val="80000"/>
              </a:lnSpc>
              <a:spcBef>
                <a:spcPts val="500"/>
              </a:spcBef>
              <a:buSzTx/>
              <a:buFont typeface="Monotype Sorts"/>
              <a:buNone/>
              <a:defRPr sz="3100" b="1">
                <a:latin typeface="Courier New"/>
                <a:ea typeface="Courier New"/>
                <a:cs typeface="Courier New"/>
                <a:sym typeface="Courier New"/>
              </a:defRPr>
            </a:pPr>
            <a:r>
              <a:t>catch(TheException ex) { </a:t>
            </a:r>
          </a:p>
          <a:p>
            <a:pPr marL="342900" indent="-342900">
              <a:lnSpc>
                <a:spcPct val="80000"/>
              </a:lnSpc>
              <a:spcBef>
                <a:spcPts val="500"/>
              </a:spcBef>
              <a:buSzTx/>
              <a:buFont typeface="Monotype Sorts"/>
              <a:buNone/>
              <a:defRPr sz="3100" b="1">
                <a:latin typeface="Courier New"/>
                <a:ea typeface="Courier New"/>
                <a:cs typeface="Courier New"/>
                <a:sym typeface="Courier New"/>
              </a:defRPr>
            </a:pPr>
            <a:r>
              <a:t>  handling ex; </a:t>
            </a:r>
          </a:p>
          <a:p>
            <a:pPr marL="342900" indent="-342900">
              <a:lnSpc>
                <a:spcPct val="80000"/>
              </a:lnSpc>
              <a:spcBef>
                <a:spcPts val="500"/>
              </a:spcBef>
              <a:buSzTx/>
              <a:buFont typeface="Monotype Sorts"/>
              <a:buNone/>
              <a:defRPr sz="3100" b="1">
                <a:latin typeface="Courier New"/>
                <a:ea typeface="Courier New"/>
                <a:cs typeface="Courier New"/>
                <a:sym typeface="Courier New"/>
              </a:defRPr>
            </a:pPr>
            <a:r>
              <a:t>}</a:t>
            </a:r>
          </a:p>
          <a:p>
            <a:pPr marL="342900" indent="-342900">
              <a:lnSpc>
                <a:spcPct val="80000"/>
              </a:lnSpc>
              <a:spcBef>
                <a:spcPts val="500"/>
              </a:spcBef>
              <a:buSzTx/>
              <a:buFont typeface="Monotype Sorts"/>
              <a:buNone/>
              <a:defRPr sz="3100" b="1">
                <a:latin typeface="Courier New"/>
                <a:ea typeface="Courier New"/>
                <a:cs typeface="Courier New"/>
                <a:sym typeface="Courier New"/>
              </a:defRPr>
            </a:pPr>
            <a:r>
              <a:t>finally { </a:t>
            </a:r>
          </a:p>
          <a:p>
            <a:pPr marL="342900" indent="-342900">
              <a:lnSpc>
                <a:spcPct val="80000"/>
              </a:lnSpc>
              <a:spcBef>
                <a:spcPts val="500"/>
              </a:spcBef>
              <a:buSzTx/>
              <a:buFont typeface="Monotype Sorts"/>
              <a:buNone/>
              <a:defRPr sz="3100" b="1">
                <a:latin typeface="Courier New"/>
                <a:ea typeface="Courier New"/>
                <a:cs typeface="Courier New"/>
                <a:sym typeface="Courier New"/>
              </a:defRPr>
            </a:pPr>
            <a:r>
              <a:t>  finalStatements; </a:t>
            </a:r>
          </a:p>
          <a:p>
            <a:pPr marL="342900" indent="-342900">
              <a:lnSpc>
                <a:spcPct val="80000"/>
              </a:lnSpc>
              <a:spcBef>
                <a:spcPts val="500"/>
              </a:spcBef>
              <a:buSzTx/>
              <a:buFont typeface="Monotype Sorts"/>
              <a:buNone/>
              <a:defRPr sz="3100" b="1">
                <a:latin typeface="Courier New"/>
                <a:ea typeface="Courier New"/>
                <a:cs typeface="Courier New"/>
                <a:sym typeface="Courier New"/>
              </a:defRPr>
            </a:pPr>
            <a:r>
              <a:t>}</a:t>
            </a:r>
          </a:p>
          <a:p>
            <a:pPr marL="342900" indent="-342900">
              <a:lnSpc>
                <a:spcPct val="80000"/>
              </a:lnSpc>
              <a:spcBef>
                <a:spcPts val="700"/>
              </a:spcBef>
              <a:buSzTx/>
              <a:buFont typeface="Monotype Sorts"/>
              <a:buNone/>
              <a:defRPr sz="3100" b="1">
                <a:latin typeface="Courier New"/>
                <a:ea typeface="Courier New"/>
                <a:cs typeface="Courier New"/>
                <a:sym typeface="Courier New"/>
              </a:defRPr>
            </a:pPr>
            <a:endParaRPr/>
          </a:p>
          <a:p>
            <a:pPr marL="342900" indent="-342900">
              <a:lnSpc>
                <a:spcPct val="80000"/>
              </a:lnSpc>
              <a:spcBef>
                <a:spcPts val="500"/>
              </a:spcBef>
              <a:buSzTx/>
              <a:buFont typeface="Monotype Sorts"/>
              <a:buNone/>
              <a:defRPr sz="3100" b="1">
                <a:latin typeface="Courier New"/>
                <a:ea typeface="Courier New"/>
                <a:cs typeface="Courier New"/>
                <a:sym typeface="Courier New"/>
              </a:defRPr>
            </a:pPr>
            <a:r>
              <a:t>Next statement;</a:t>
            </a:r>
          </a:p>
        </p:txBody>
      </p:sp>
      <p:grpSp>
        <p:nvGrpSpPr>
          <p:cNvPr id="223" name="Group"/>
          <p:cNvGrpSpPr/>
          <p:nvPr/>
        </p:nvGrpSpPr>
        <p:grpSpPr>
          <a:xfrm>
            <a:off x="9545908" y="5174588"/>
            <a:ext cx="5186426" cy="4087811"/>
            <a:chOff x="0" y="0"/>
            <a:chExt cx="5186424" cy="4087809"/>
          </a:xfrm>
        </p:grpSpPr>
        <p:sp>
          <p:nvSpPr>
            <p:cNvPr id="221" name="Shape"/>
            <p:cNvSpPr/>
            <p:nvPr/>
          </p:nvSpPr>
          <p:spPr>
            <a:xfrm>
              <a:off x="0" y="0"/>
              <a:ext cx="5186424" cy="4087809"/>
            </a:xfrm>
            <a:custGeom>
              <a:avLst/>
              <a:gdLst/>
              <a:ahLst/>
              <a:cxnLst>
                <a:cxn ang="0">
                  <a:pos x="wd2" y="hd2"/>
                </a:cxn>
                <a:cxn ang="5400000">
                  <a:pos x="wd2" y="hd2"/>
                </a:cxn>
                <a:cxn ang="10800000">
                  <a:pos x="wd2" y="hd2"/>
                </a:cxn>
                <a:cxn ang="16200000">
                  <a:pos x="wd2" y="hd2"/>
                </a:cxn>
              </a:cxnLst>
              <a:rect l="0" t="0" r="r" b="b"/>
              <a:pathLst>
                <a:path w="21600" h="21600" extrusionOk="0">
                  <a:moveTo>
                    <a:pt x="11440" y="0"/>
                  </a:moveTo>
                  <a:cubicBezTo>
                    <a:pt x="10318" y="0"/>
                    <a:pt x="9408" y="429"/>
                    <a:pt x="9408" y="958"/>
                  </a:cubicBezTo>
                  <a:lnTo>
                    <a:pt x="9408" y="4788"/>
                  </a:lnTo>
                  <a:cubicBezTo>
                    <a:pt x="9408" y="5317"/>
                    <a:pt x="10318" y="5746"/>
                    <a:pt x="11440" y="5746"/>
                  </a:cubicBezTo>
                  <a:lnTo>
                    <a:pt x="0" y="21600"/>
                  </a:lnTo>
                  <a:lnTo>
                    <a:pt x="14488" y="5746"/>
                  </a:lnTo>
                  <a:lnTo>
                    <a:pt x="19568" y="5746"/>
                  </a:lnTo>
                  <a:cubicBezTo>
                    <a:pt x="20690" y="5746"/>
                    <a:pt x="21600" y="5317"/>
                    <a:pt x="21600" y="4788"/>
                  </a:cubicBezTo>
                  <a:lnTo>
                    <a:pt x="21600" y="958"/>
                  </a:lnTo>
                  <a:cubicBezTo>
                    <a:pt x="21600" y="429"/>
                    <a:pt x="20690" y="0"/>
                    <a:pt x="19568" y="0"/>
                  </a:cubicBezTo>
                  <a:lnTo>
                    <a:pt x="11440" y="0"/>
                  </a:lnTo>
                  <a:close/>
                </a:path>
              </a:pathLst>
            </a:custGeom>
            <a:solidFill>
              <a:srgbClr val="CBCBCB"/>
            </a:solidFill>
            <a:ln w="12700" cap="flat">
              <a:solidFill>
                <a:srgbClr val="000000"/>
              </a:solidFill>
              <a:prstDash val="solid"/>
              <a:round/>
            </a:ln>
            <a:effectLst/>
          </p:spPr>
          <p:txBody>
            <a:bodyPr wrap="square" lIns="45719" tIns="45719" rIns="45719" bIns="45719" numCol="1" anchor="t">
              <a:noAutofit/>
            </a:bodyPr>
            <a:lstStyle/>
            <a:p>
              <a:pPr defTabSz="914400">
                <a:lnSpc>
                  <a:spcPct val="80000"/>
                </a:lnSpc>
                <a:spcBef>
                  <a:spcPts val="400"/>
                </a:spcBef>
                <a:defRPr sz="1800">
                  <a:latin typeface="Times New Roman"/>
                  <a:ea typeface="Times New Roman"/>
                  <a:cs typeface="Times New Roman"/>
                  <a:sym typeface="Times New Roman"/>
                </a:defRPr>
              </a:pPr>
              <a:endParaRPr/>
            </a:p>
          </p:txBody>
        </p:sp>
        <p:sp>
          <p:nvSpPr>
            <p:cNvPr id="222" name="Bir sonraki ifade yürütülür."/>
            <p:cNvSpPr txBox="1"/>
            <p:nvPr/>
          </p:nvSpPr>
          <p:spPr>
            <a:xfrm>
              <a:off x="2418344" y="46172"/>
              <a:ext cx="2608810" cy="103002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spAutoFit/>
            </a:bodyPr>
            <a:lstStyle>
              <a:lvl1pPr defTabSz="914400">
                <a:lnSpc>
                  <a:spcPct val="80000"/>
                </a:lnSpc>
                <a:spcBef>
                  <a:spcPts val="400"/>
                </a:spcBef>
                <a:defRPr sz="2400">
                  <a:latin typeface="Times New Roman"/>
                  <a:ea typeface="Times New Roman"/>
                  <a:cs typeface="Times New Roman"/>
                  <a:sym typeface="Times New Roman"/>
                </a:defRPr>
              </a:lvl1pPr>
            </a:lstStyle>
            <a:p>
              <a:r>
                <a:rPr lang="en-US" dirty="0"/>
                <a:t>The next statement is executed.
</a:t>
              </a:r>
              <a:endParaRPr dirty="0"/>
            </a:p>
          </p:txBody>
        </p:sp>
      </p:grpSp>
      <p:sp>
        <p:nvSpPr>
          <p:cNvPr id="224" name="Rectangle"/>
          <p:cNvSpPr/>
          <p:nvPr/>
        </p:nvSpPr>
        <p:spPr>
          <a:xfrm>
            <a:off x="5508139" y="8835329"/>
            <a:ext cx="3963303" cy="662576"/>
          </a:xfrm>
          <a:prstGeom prst="rect">
            <a:avLst/>
          </a:prstGeom>
          <a:solidFill>
            <a:srgbClr val="CBCBCB">
              <a:alpha val="45097"/>
            </a:srgbClr>
          </a:solidFill>
          <a:ln w="12700">
            <a:solidFill>
              <a:srgbClr val="000000"/>
            </a:solidFill>
          </a:ln>
        </p:spPr>
        <p:txBody>
          <a:bodyPr lIns="45719" rIns="45719" anchor="ctr"/>
          <a:lstStyle/>
          <a:p>
            <a:pPr defTabSz="914400">
              <a:defRPr sz="1800">
                <a:latin typeface="Times New Roman"/>
                <a:ea typeface="Times New Roman"/>
                <a:cs typeface="Times New Roman"/>
                <a:sym typeface="Times New Roman"/>
              </a:defRPr>
            </a:pPr>
            <a:endParaRP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iterate>
                                    <p:tmAbs val="0"/>
                                  </p:iterate>
                                  <p:childTnLst>
                                    <p:set>
                                      <p:cBhvr>
                                        <p:cTn id="6" fill="hold"/>
                                        <p:tgtEl>
                                          <p:spTgt spid="223"/>
                                        </p:tgtEl>
                                        <p:attrNameLst>
                                          <p:attrName>style.visibility</p:attrName>
                                        </p:attrNameLst>
                                      </p:cBhvr>
                                      <p:to>
                                        <p:strVal val="visible"/>
                                      </p:to>
                                    </p:set>
                                    <p:anim calcmode="lin" valueType="num">
                                      <p:cBhvr>
                                        <p:cTn id="7" dur="500" fill="hold"/>
                                        <p:tgtEl>
                                          <p:spTgt spid="223"/>
                                        </p:tgtEl>
                                        <p:attrNameLst>
                                          <p:attrName>ppt_x</p:attrName>
                                        </p:attrNameLst>
                                      </p:cBhvr>
                                      <p:tavLst>
                                        <p:tav tm="0">
                                          <p:val>
                                            <p:strVal val="0-#ppt_w/2"/>
                                          </p:val>
                                        </p:tav>
                                        <p:tav tm="100000">
                                          <p:val>
                                            <p:strVal val="#ppt_x"/>
                                          </p:val>
                                        </p:tav>
                                      </p:tavLst>
                                    </p:anim>
                                    <p:anim calcmode="lin" valueType="num">
                                      <p:cBhvr>
                                        <p:cTn id="8" dur="500" fill="hold"/>
                                        <p:tgtEl>
                                          <p:spTgt spid="22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3" grpId="0" animBg="1" advAuto="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 name="İstisnalar (Exceptions)"/>
          <p:cNvSpPr txBox="1">
            <a:spLocks noGrp="1"/>
          </p:cNvSpPr>
          <p:nvPr>
            <p:ph type="title"/>
          </p:nvPr>
        </p:nvSpPr>
        <p:spPr>
          <a:prstGeom prst="rect">
            <a:avLst/>
          </a:prstGeom>
        </p:spPr>
        <p:txBody>
          <a:bodyPr/>
          <a:lstStyle/>
          <a:p>
            <a:r>
              <a:rPr lang="en-US" dirty="0"/>
              <a:t>Exceptions</a:t>
            </a:r>
            <a:endParaRPr dirty="0"/>
          </a:p>
        </p:txBody>
      </p:sp>
      <p:sp>
        <p:nvSpPr>
          <p:cNvPr id="227" name="try {…"/>
          <p:cNvSpPr txBox="1">
            <a:spLocks noGrp="1"/>
          </p:cNvSpPr>
          <p:nvPr>
            <p:ph type="body" sz="quarter" idx="1"/>
          </p:nvPr>
        </p:nvSpPr>
        <p:spPr>
          <a:xfrm>
            <a:off x="7646478" y="5082532"/>
            <a:ext cx="5717483" cy="5052632"/>
          </a:xfrm>
          <a:prstGeom prst="rect">
            <a:avLst/>
          </a:prstGeom>
        </p:spPr>
        <p:txBody>
          <a:bodyPr lIns="46037" tIns="46037" rIns="46037" bIns="46037"/>
          <a:lstStyle/>
          <a:p>
            <a:pPr marL="342900" indent="-342900">
              <a:lnSpc>
                <a:spcPct val="80000"/>
              </a:lnSpc>
              <a:spcBef>
                <a:spcPts val="400"/>
              </a:spcBef>
              <a:buSzTx/>
              <a:buFont typeface="Monotype Sorts"/>
              <a:buNone/>
              <a:defRPr sz="2800" b="1">
                <a:latin typeface="Courier New"/>
                <a:ea typeface="Courier New"/>
                <a:cs typeface="Courier New"/>
                <a:sym typeface="Courier New"/>
              </a:defRPr>
            </a:pPr>
            <a:r>
              <a:t>try {  </a:t>
            </a:r>
          </a:p>
          <a:p>
            <a:pPr marL="342900" indent="-342900">
              <a:lnSpc>
                <a:spcPct val="80000"/>
              </a:lnSpc>
              <a:spcBef>
                <a:spcPts val="400"/>
              </a:spcBef>
              <a:buSzTx/>
              <a:buFont typeface="Monotype Sorts"/>
              <a:buNone/>
              <a:defRPr sz="2800" b="1">
                <a:latin typeface="Courier New"/>
                <a:ea typeface="Courier New"/>
                <a:cs typeface="Courier New"/>
                <a:sym typeface="Courier New"/>
              </a:defRPr>
            </a:pPr>
            <a:r>
              <a:t>  statement1;</a:t>
            </a:r>
          </a:p>
          <a:p>
            <a:pPr marL="342900" indent="-342900">
              <a:lnSpc>
                <a:spcPct val="80000"/>
              </a:lnSpc>
              <a:spcBef>
                <a:spcPts val="400"/>
              </a:spcBef>
              <a:buSzTx/>
              <a:buFont typeface="Monotype Sorts"/>
              <a:buNone/>
              <a:defRPr sz="2800" b="1">
                <a:latin typeface="Courier New"/>
                <a:ea typeface="Courier New"/>
                <a:cs typeface="Courier New"/>
                <a:sym typeface="Courier New"/>
              </a:defRPr>
            </a:pPr>
            <a:r>
              <a:t>  statement2;</a:t>
            </a:r>
          </a:p>
          <a:p>
            <a:pPr marL="342900" indent="-342900">
              <a:lnSpc>
                <a:spcPct val="80000"/>
              </a:lnSpc>
              <a:spcBef>
                <a:spcPts val="400"/>
              </a:spcBef>
              <a:buSzTx/>
              <a:buFont typeface="Monotype Sorts"/>
              <a:buNone/>
              <a:defRPr sz="2800" b="1">
                <a:latin typeface="Courier New"/>
                <a:ea typeface="Courier New"/>
                <a:cs typeface="Courier New"/>
                <a:sym typeface="Courier New"/>
              </a:defRPr>
            </a:pPr>
            <a:r>
              <a:t>  statement3;</a:t>
            </a:r>
          </a:p>
          <a:p>
            <a:pPr marL="342900" indent="-342900">
              <a:lnSpc>
                <a:spcPct val="80000"/>
              </a:lnSpc>
              <a:spcBef>
                <a:spcPts val="400"/>
              </a:spcBef>
              <a:buSzTx/>
              <a:buFont typeface="Monotype Sorts"/>
              <a:buNone/>
              <a:defRPr sz="2800" b="1">
                <a:latin typeface="Courier New"/>
                <a:ea typeface="Courier New"/>
                <a:cs typeface="Courier New"/>
                <a:sym typeface="Courier New"/>
              </a:defRPr>
            </a:pPr>
            <a:r>
              <a:t>}</a:t>
            </a:r>
          </a:p>
          <a:p>
            <a:pPr marL="342900" indent="-342900">
              <a:lnSpc>
                <a:spcPct val="80000"/>
              </a:lnSpc>
              <a:spcBef>
                <a:spcPts val="400"/>
              </a:spcBef>
              <a:buSzTx/>
              <a:buFont typeface="Monotype Sorts"/>
              <a:buNone/>
              <a:defRPr sz="2800" b="1">
                <a:latin typeface="Courier New"/>
                <a:ea typeface="Courier New"/>
                <a:cs typeface="Courier New"/>
                <a:sym typeface="Courier New"/>
              </a:defRPr>
            </a:pPr>
            <a:r>
              <a:t>catch(Exception1 ex) { </a:t>
            </a:r>
          </a:p>
          <a:p>
            <a:pPr marL="342900" indent="-342900">
              <a:lnSpc>
                <a:spcPct val="80000"/>
              </a:lnSpc>
              <a:spcBef>
                <a:spcPts val="400"/>
              </a:spcBef>
              <a:buSzTx/>
              <a:buFont typeface="Monotype Sorts"/>
              <a:buNone/>
              <a:defRPr sz="2800" b="1">
                <a:latin typeface="Courier New"/>
                <a:ea typeface="Courier New"/>
                <a:cs typeface="Courier New"/>
                <a:sym typeface="Courier New"/>
              </a:defRPr>
            </a:pPr>
            <a:r>
              <a:t>  handling ex; </a:t>
            </a:r>
          </a:p>
          <a:p>
            <a:pPr marL="342900" indent="-342900">
              <a:lnSpc>
                <a:spcPct val="80000"/>
              </a:lnSpc>
              <a:spcBef>
                <a:spcPts val="400"/>
              </a:spcBef>
              <a:buSzTx/>
              <a:buFont typeface="Monotype Sorts"/>
              <a:buNone/>
              <a:defRPr sz="2800" b="1">
                <a:latin typeface="Courier New"/>
                <a:ea typeface="Courier New"/>
                <a:cs typeface="Courier New"/>
                <a:sym typeface="Courier New"/>
              </a:defRPr>
            </a:pPr>
            <a:r>
              <a:t>}</a:t>
            </a:r>
          </a:p>
          <a:p>
            <a:pPr marL="342900" indent="-342900">
              <a:lnSpc>
                <a:spcPct val="80000"/>
              </a:lnSpc>
              <a:spcBef>
                <a:spcPts val="400"/>
              </a:spcBef>
              <a:buSzTx/>
              <a:buFont typeface="Monotype Sorts"/>
              <a:buNone/>
              <a:defRPr sz="2800" b="1">
                <a:latin typeface="Courier New"/>
                <a:ea typeface="Courier New"/>
                <a:cs typeface="Courier New"/>
                <a:sym typeface="Courier New"/>
              </a:defRPr>
            </a:pPr>
            <a:r>
              <a:t>finally { </a:t>
            </a:r>
          </a:p>
          <a:p>
            <a:pPr marL="342900" indent="-342900">
              <a:lnSpc>
                <a:spcPct val="80000"/>
              </a:lnSpc>
              <a:spcBef>
                <a:spcPts val="400"/>
              </a:spcBef>
              <a:buSzTx/>
              <a:buFont typeface="Monotype Sorts"/>
              <a:buNone/>
              <a:defRPr sz="2800" b="1">
                <a:latin typeface="Courier New"/>
                <a:ea typeface="Courier New"/>
                <a:cs typeface="Courier New"/>
                <a:sym typeface="Courier New"/>
              </a:defRPr>
            </a:pPr>
            <a:r>
              <a:t>  finalStatements; </a:t>
            </a:r>
          </a:p>
          <a:p>
            <a:pPr marL="342900" indent="-342900">
              <a:lnSpc>
                <a:spcPct val="80000"/>
              </a:lnSpc>
              <a:spcBef>
                <a:spcPts val="400"/>
              </a:spcBef>
              <a:buSzTx/>
              <a:buFont typeface="Monotype Sorts"/>
              <a:buNone/>
              <a:defRPr sz="2800" b="1">
                <a:latin typeface="Courier New"/>
                <a:ea typeface="Courier New"/>
                <a:cs typeface="Courier New"/>
                <a:sym typeface="Courier New"/>
              </a:defRPr>
            </a:pPr>
            <a:r>
              <a:t>}</a:t>
            </a:r>
          </a:p>
          <a:p>
            <a:pPr marL="342900" indent="-342900">
              <a:lnSpc>
                <a:spcPct val="80000"/>
              </a:lnSpc>
              <a:spcBef>
                <a:spcPts val="700"/>
              </a:spcBef>
              <a:buSzTx/>
              <a:buFont typeface="Monotype Sorts"/>
              <a:buNone/>
              <a:defRPr sz="2800" b="1">
                <a:latin typeface="Courier New"/>
                <a:ea typeface="Courier New"/>
                <a:cs typeface="Courier New"/>
                <a:sym typeface="Courier New"/>
              </a:defRPr>
            </a:pPr>
            <a:endParaRPr/>
          </a:p>
          <a:p>
            <a:pPr marL="342900" indent="-342900">
              <a:lnSpc>
                <a:spcPct val="80000"/>
              </a:lnSpc>
              <a:spcBef>
                <a:spcPts val="400"/>
              </a:spcBef>
              <a:buSzTx/>
              <a:buFont typeface="Monotype Sorts"/>
              <a:buNone/>
              <a:defRPr sz="2800" b="1">
                <a:latin typeface="Courier New"/>
                <a:ea typeface="Courier New"/>
                <a:cs typeface="Courier New"/>
                <a:sym typeface="Courier New"/>
              </a:defRPr>
            </a:pPr>
            <a:r>
              <a:t>Next statement;</a:t>
            </a:r>
          </a:p>
        </p:txBody>
      </p:sp>
      <p:sp>
        <p:nvSpPr>
          <p:cNvPr id="228" name="Rectangle"/>
          <p:cNvSpPr/>
          <p:nvPr/>
        </p:nvSpPr>
        <p:spPr>
          <a:xfrm>
            <a:off x="7951278" y="5908032"/>
            <a:ext cx="2819401" cy="304801"/>
          </a:xfrm>
          <a:prstGeom prst="rect">
            <a:avLst/>
          </a:prstGeom>
          <a:solidFill>
            <a:srgbClr val="CBCBCB">
              <a:alpha val="45097"/>
            </a:srgbClr>
          </a:solidFill>
          <a:ln w="12700">
            <a:solidFill>
              <a:srgbClr val="000000"/>
            </a:solidFill>
          </a:ln>
        </p:spPr>
        <p:txBody>
          <a:bodyPr lIns="45719" rIns="45719" anchor="ctr"/>
          <a:lstStyle/>
          <a:p>
            <a:pPr defTabSz="914400">
              <a:defRPr sz="1800">
                <a:latin typeface="Times New Roman"/>
                <a:ea typeface="Times New Roman"/>
                <a:cs typeface="Times New Roman"/>
                <a:sym typeface="Times New Roman"/>
              </a:defRPr>
            </a:pPr>
            <a:endParaRPr/>
          </a:p>
        </p:txBody>
      </p:sp>
      <p:grpSp>
        <p:nvGrpSpPr>
          <p:cNvPr id="231" name="Group"/>
          <p:cNvGrpSpPr/>
          <p:nvPr/>
        </p:nvGrpSpPr>
        <p:grpSpPr>
          <a:xfrm>
            <a:off x="10882392" y="4641141"/>
            <a:ext cx="6725207" cy="2123162"/>
            <a:chOff x="0" y="0"/>
            <a:chExt cx="6725206" cy="2123160"/>
          </a:xfrm>
        </p:grpSpPr>
        <p:sp>
          <p:nvSpPr>
            <p:cNvPr id="229" name="Shape"/>
            <p:cNvSpPr/>
            <p:nvPr/>
          </p:nvSpPr>
          <p:spPr>
            <a:xfrm>
              <a:off x="0" y="0"/>
              <a:ext cx="6725206" cy="2037015"/>
            </a:xfrm>
            <a:custGeom>
              <a:avLst/>
              <a:gdLst/>
              <a:ahLst/>
              <a:cxnLst>
                <a:cxn ang="0">
                  <a:pos x="wd2" y="hd2"/>
                </a:cxn>
                <a:cxn ang="5400000">
                  <a:pos x="wd2" y="hd2"/>
                </a:cxn>
                <a:cxn ang="10800000">
                  <a:pos x="wd2" y="hd2"/>
                </a:cxn>
                <a:cxn ang="16200000">
                  <a:pos x="wd2" y="hd2"/>
                </a:cxn>
              </a:cxnLst>
              <a:rect l="0" t="0" r="r" b="b"/>
              <a:pathLst>
                <a:path w="21600" h="21600" extrusionOk="0">
                  <a:moveTo>
                    <a:pt x="12038" y="0"/>
                  </a:moveTo>
                  <a:cubicBezTo>
                    <a:pt x="10982" y="0"/>
                    <a:pt x="10126" y="1612"/>
                    <a:pt x="10126" y="3600"/>
                  </a:cubicBezTo>
                  <a:lnTo>
                    <a:pt x="10126" y="12600"/>
                  </a:lnTo>
                  <a:lnTo>
                    <a:pt x="0" y="15630"/>
                  </a:lnTo>
                  <a:lnTo>
                    <a:pt x="10126" y="18000"/>
                  </a:lnTo>
                  <a:cubicBezTo>
                    <a:pt x="10126" y="19988"/>
                    <a:pt x="10982" y="21600"/>
                    <a:pt x="12038" y="21600"/>
                  </a:cubicBezTo>
                  <a:lnTo>
                    <a:pt x="19688" y="21600"/>
                  </a:lnTo>
                  <a:cubicBezTo>
                    <a:pt x="20744" y="21600"/>
                    <a:pt x="21600" y="19988"/>
                    <a:pt x="21600" y="18000"/>
                  </a:cubicBezTo>
                  <a:lnTo>
                    <a:pt x="21600" y="3600"/>
                  </a:lnTo>
                  <a:cubicBezTo>
                    <a:pt x="21600" y="1612"/>
                    <a:pt x="20744" y="0"/>
                    <a:pt x="19688" y="0"/>
                  </a:cubicBezTo>
                  <a:lnTo>
                    <a:pt x="12038" y="0"/>
                  </a:lnTo>
                  <a:close/>
                </a:path>
              </a:pathLst>
            </a:custGeom>
            <a:solidFill>
              <a:srgbClr val="CBCBCB"/>
            </a:solidFill>
            <a:ln w="12700" cap="flat">
              <a:solidFill>
                <a:srgbClr val="000000"/>
              </a:solidFill>
              <a:prstDash val="solid"/>
              <a:round/>
            </a:ln>
            <a:effectLst/>
          </p:spPr>
          <p:txBody>
            <a:bodyPr wrap="square" lIns="45719" tIns="45719" rIns="45719" bIns="45719" numCol="1" anchor="t">
              <a:noAutofit/>
            </a:bodyPr>
            <a:lstStyle/>
            <a:p>
              <a:pPr defTabSz="914400">
                <a:lnSpc>
                  <a:spcPct val="80000"/>
                </a:lnSpc>
                <a:spcBef>
                  <a:spcPts val="400"/>
                </a:spcBef>
                <a:defRPr sz="1800">
                  <a:latin typeface="Times New Roman"/>
                  <a:ea typeface="Times New Roman"/>
                  <a:cs typeface="Times New Roman"/>
                  <a:sym typeface="Times New Roman"/>
                </a:defRPr>
              </a:pPr>
              <a:endParaRPr/>
            </a:p>
          </p:txBody>
        </p:sp>
        <p:sp>
          <p:nvSpPr>
            <p:cNvPr id="230" name="Farzedelim ki bir istisna Exception1 tipinde oluşsun statement2 tarafından oluşsun."/>
            <p:cNvSpPr/>
            <p:nvPr/>
          </p:nvSpPr>
          <p:spPr>
            <a:xfrm>
              <a:off x="3378611" y="280608"/>
              <a:ext cx="2861862" cy="1842552"/>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spAutoFit/>
            </a:bodyPr>
            <a:lstStyle>
              <a:lvl1pPr defTabSz="914400">
                <a:lnSpc>
                  <a:spcPct val="80000"/>
                </a:lnSpc>
                <a:spcBef>
                  <a:spcPts val="400"/>
                </a:spcBef>
                <a:defRPr sz="2300">
                  <a:latin typeface="Times New Roman"/>
                  <a:ea typeface="Times New Roman"/>
                  <a:cs typeface="Times New Roman"/>
                  <a:sym typeface="Times New Roman"/>
                </a:defRPr>
              </a:lvl1pPr>
            </a:lstStyle>
            <a:p>
              <a:r>
                <a:rPr lang="en-US" dirty="0"/>
                <a:t>Suppose an exception occurs of type Exception1 and is caused by statement2.
</a:t>
              </a:r>
              <a:endParaRPr dirty="0"/>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iterate>
                                    <p:tmAbs val="0"/>
                                  </p:iterate>
                                  <p:childTnLst>
                                    <p:set>
                                      <p:cBhvr>
                                        <p:cTn id="6" fill="hold"/>
                                        <p:tgtEl>
                                          <p:spTgt spid="231"/>
                                        </p:tgtEl>
                                        <p:attrNameLst>
                                          <p:attrName>style.visibility</p:attrName>
                                        </p:attrNameLst>
                                      </p:cBhvr>
                                      <p:to>
                                        <p:strVal val="visible"/>
                                      </p:to>
                                    </p:set>
                                    <p:anim calcmode="lin" valueType="num">
                                      <p:cBhvr>
                                        <p:cTn id="7" dur="500" fill="hold"/>
                                        <p:tgtEl>
                                          <p:spTgt spid="231"/>
                                        </p:tgtEl>
                                        <p:attrNameLst>
                                          <p:attrName>ppt_x</p:attrName>
                                        </p:attrNameLst>
                                      </p:cBhvr>
                                      <p:tavLst>
                                        <p:tav tm="0">
                                          <p:val>
                                            <p:strVal val="0-#ppt_w/2"/>
                                          </p:val>
                                        </p:tav>
                                        <p:tav tm="100000">
                                          <p:val>
                                            <p:strVal val="#ppt_x"/>
                                          </p:val>
                                        </p:tav>
                                      </p:tavLst>
                                    </p:anim>
                                    <p:anim calcmode="lin" valueType="num">
                                      <p:cBhvr>
                                        <p:cTn id="8" dur="500" fill="hold"/>
                                        <p:tgtEl>
                                          <p:spTgt spid="23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1" grpId="0" animBg="1" advAuto="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 name="İstisnalar (Exceptions)"/>
          <p:cNvSpPr txBox="1">
            <a:spLocks noGrp="1"/>
          </p:cNvSpPr>
          <p:nvPr>
            <p:ph type="title"/>
          </p:nvPr>
        </p:nvSpPr>
        <p:spPr>
          <a:prstGeom prst="rect">
            <a:avLst/>
          </a:prstGeom>
        </p:spPr>
        <p:txBody>
          <a:bodyPr/>
          <a:lstStyle/>
          <a:p>
            <a:r>
              <a:rPr lang="en-US" dirty="0"/>
              <a:t>Exceptions</a:t>
            </a:r>
            <a:endParaRPr dirty="0"/>
          </a:p>
        </p:txBody>
      </p:sp>
      <p:sp>
        <p:nvSpPr>
          <p:cNvPr id="234" name="try {…"/>
          <p:cNvSpPr txBox="1">
            <a:spLocks noGrp="1"/>
          </p:cNvSpPr>
          <p:nvPr>
            <p:ph type="body" sz="quarter" idx="1"/>
          </p:nvPr>
        </p:nvSpPr>
        <p:spPr>
          <a:xfrm>
            <a:off x="7646478" y="5082532"/>
            <a:ext cx="5717483" cy="5052632"/>
          </a:xfrm>
          <a:prstGeom prst="rect">
            <a:avLst/>
          </a:prstGeom>
        </p:spPr>
        <p:txBody>
          <a:bodyPr lIns="46037" tIns="46037" rIns="46037" bIns="46037"/>
          <a:lstStyle/>
          <a:p>
            <a:pPr marL="342900" indent="-342900">
              <a:lnSpc>
                <a:spcPct val="80000"/>
              </a:lnSpc>
              <a:spcBef>
                <a:spcPts val="400"/>
              </a:spcBef>
              <a:buSzTx/>
              <a:buFont typeface="Monotype Sorts"/>
              <a:buNone/>
              <a:defRPr sz="2800" b="1">
                <a:latin typeface="Courier New"/>
                <a:ea typeface="Courier New"/>
                <a:cs typeface="Courier New"/>
                <a:sym typeface="Courier New"/>
              </a:defRPr>
            </a:pPr>
            <a:r>
              <a:t>try {  </a:t>
            </a:r>
          </a:p>
          <a:p>
            <a:pPr marL="342900" indent="-342900">
              <a:lnSpc>
                <a:spcPct val="80000"/>
              </a:lnSpc>
              <a:spcBef>
                <a:spcPts val="400"/>
              </a:spcBef>
              <a:buSzTx/>
              <a:buFont typeface="Monotype Sorts"/>
              <a:buNone/>
              <a:defRPr sz="2800" b="1">
                <a:latin typeface="Courier New"/>
                <a:ea typeface="Courier New"/>
                <a:cs typeface="Courier New"/>
                <a:sym typeface="Courier New"/>
              </a:defRPr>
            </a:pPr>
            <a:r>
              <a:t>  statement1;</a:t>
            </a:r>
          </a:p>
          <a:p>
            <a:pPr marL="342900" indent="-342900">
              <a:lnSpc>
                <a:spcPct val="80000"/>
              </a:lnSpc>
              <a:spcBef>
                <a:spcPts val="400"/>
              </a:spcBef>
              <a:buSzTx/>
              <a:buFont typeface="Monotype Sorts"/>
              <a:buNone/>
              <a:defRPr sz="2800" b="1">
                <a:latin typeface="Courier New"/>
                <a:ea typeface="Courier New"/>
                <a:cs typeface="Courier New"/>
                <a:sym typeface="Courier New"/>
              </a:defRPr>
            </a:pPr>
            <a:r>
              <a:t>  statement2;</a:t>
            </a:r>
          </a:p>
          <a:p>
            <a:pPr marL="342900" indent="-342900">
              <a:lnSpc>
                <a:spcPct val="80000"/>
              </a:lnSpc>
              <a:spcBef>
                <a:spcPts val="400"/>
              </a:spcBef>
              <a:buSzTx/>
              <a:buFont typeface="Monotype Sorts"/>
              <a:buNone/>
              <a:defRPr sz="2800" b="1">
                <a:latin typeface="Courier New"/>
                <a:ea typeface="Courier New"/>
                <a:cs typeface="Courier New"/>
                <a:sym typeface="Courier New"/>
              </a:defRPr>
            </a:pPr>
            <a:r>
              <a:t>  statement3;</a:t>
            </a:r>
          </a:p>
          <a:p>
            <a:pPr marL="342900" indent="-342900">
              <a:lnSpc>
                <a:spcPct val="80000"/>
              </a:lnSpc>
              <a:spcBef>
                <a:spcPts val="400"/>
              </a:spcBef>
              <a:buSzTx/>
              <a:buFont typeface="Monotype Sorts"/>
              <a:buNone/>
              <a:defRPr sz="2800" b="1">
                <a:latin typeface="Courier New"/>
                <a:ea typeface="Courier New"/>
                <a:cs typeface="Courier New"/>
                <a:sym typeface="Courier New"/>
              </a:defRPr>
            </a:pPr>
            <a:r>
              <a:t>}</a:t>
            </a:r>
          </a:p>
          <a:p>
            <a:pPr marL="342900" indent="-342900">
              <a:lnSpc>
                <a:spcPct val="80000"/>
              </a:lnSpc>
              <a:spcBef>
                <a:spcPts val="400"/>
              </a:spcBef>
              <a:buSzTx/>
              <a:buFont typeface="Monotype Sorts"/>
              <a:buNone/>
              <a:defRPr sz="2800" b="1">
                <a:latin typeface="Courier New"/>
                <a:ea typeface="Courier New"/>
                <a:cs typeface="Courier New"/>
                <a:sym typeface="Courier New"/>
              </a:defRPr>
            </a:pPr>
            <a:r>
              <a:t>catch(Exception1 ex) { </a:t>
            </a:r>
          </a:p>
          <a:p>
            <a:pPr marL="342900" indent="-342900">
              <a:lnSpc>
                <a:spcPct val="80000"/>
              </a:lnSpc>
              <a:spcBef>
                <a:spcPts val="400"/>
              </a:spcBef>
              <a:buSzTx/>
              <a:buFont typeface="Monotype Sorts"/>
              <a:buNone/>
              <a:defRPr sz="2800" b="1">
                <a:latin typeface="Courier New"/>
                <a:ea typeface="Courier New"/>
                <a:cs typeface="Courier New"/>
                <a:sym typeface="Courier New"/>
              </a:defRPr>
            </a:pPr>
            <a:r>
              <a:t>  handling ex; </a:t>
            </a:r>
          </a:p>
          <a:p>
            <a:pPr marL="342900" indent="-342900">
              <a:lnSpc>
                <a:spcPct val="80000"/>
              </a:lnSpc>
              <a:spcBef>
                <a:spcPts val="400"/>
              </a:spcBef>
              <a:buSzTx/>
              <a:buFont typeface="Monotype Sorts"/>
              <a:buNone/>
              <a:defRPr sz="2800" b="1">
                <a:latin typeface="Courier New"/>
                <a:ea typeface="Courier New"/>
                <a:cs typeface="Courier New"/>
                <a:sym typeface="Courier New"/>
              </a:defRPr>
            </a:pPr>
            <a:r>
              <a:t>}</a:t>
            </a:r>
          </a:p>
          <a:p>
            <a:pPr marL="342900" indent="-342900">
              <a:lnSpc>
                <a:spcPct val="80000"/>
              </a:lnSpc>
              <a:spcBef>
                <a:spcPts val="400"/>
              </a:spcBef>
              <a:buSzTx/>
              <a:buFont typeface="Monotype Sorts"/>
              <a:buNone/>
              <a:defRPr sz="2800" b="1">
                <a:latin typeface="Courier New"/>
                <a:ea typeface="Courier New"/>
                <a:cs typeface="Courier New"/>
                <a:sym typeface="Courier New"/>
              </a:defRPr>
            </a:pPr>
            <a:r>
              <a:t>finally { </a:t>
            </a:r>
          </a:p>
          <a:p>
            <a:pPr marL="342900" indent="-342900">
              <a:lnSpc>
                <a:spcPct val="80000"/>
              </a:lnSpc>
              <a:spcBef>
                <a:spcPts val="400"/>
              </a:spcBef>
              <a:buSzTx/>
              <a:buFont typeface="Monotype Sorts"/>
              <a:buNone/>
              <a:defRPr sz="2800" b="1">
                <a:latin typeface="Courier New"/>
                <a:ea typeface="Courier New"/>
                <a:cs typeface="Courier New"/>
                <a:sym typeface="Courier New"/>
              </a:defRPr>
            </a:pPr>
            <a:r>
              <a:t>  finalStatements; </a:t>
            </a:r>
          </a:p>
          <a:p>
            <a:pPr marL="342900" indent="-342900">
              <a:lnSpc>
                <a:spcPct val="80000"/>
              </a:lnSpc>
              <a:spcBef>
                <a:spcPts val="400"/>
              </a:spcBef>
              <a:buSzTx/>
              <a:buFont typeface="Monotype Sorts"/>
              <a:buNone/>
              <a:defRPr sz="2800" b="1">
                <a:latin typeface="Courier New"/>
                <a:ea typeface="Courier New"/>
                <a:cs typeface="Courier New"/>
                <a:sym typeface="Courier New"/>
              </a:defRPr>
            </a:pPr>
            <a:r>
              <a:t>}</a:t>
            </a:r>
          </a:p>
          <a:p>
            <a:pPr marL="342900" indent="-342900">
              <a:lnSpc>
                <a:spcPct val="80000"/>
              </a:lnSpc>
              <a:spcBef>
                <a:spcPts val="700"/>
              </a:spcBef>
              <a:buSzTx/>
              <a:buFont typeface="Monotype Sorts"/>
              <a:buNone/>
              <a:defRPr sz="2800" b="1">
                <a:latin typeface="Courier New"/>
                <a:ea typeface="Courier New"/>
                <a:cs typeface="Courier New"/>
                <a:sym typeface="Courier New"/>
              </a:defRPr>
            </a:pPr>
            <a:endParaRPr/>
          </a:p>
          <a:p>
            <a:pPr marL="342900" indent="-342900">
              <a:lnSpc>
                <a:spcPct val="80000"/>
              </a:lnSpc>
              <a:spcBef>
                <a:spcPts val="400"/>
              </a:spcBef>
              <a:buSzTx/>
              <a:buFont typeface="Monotype Sorts"/>
              <a:buNone/>
              <a:defRPr sz="2800" b="1">
                <a:latin typeface="Courier New"/>
                <a:ea typeface="Courier New"/>
                <a:cs typeface="Courier New"/>
                <a:sym typeface="Courier New"/>
              </a:defRPr>
            </a:pPr>
            <a:r>
              <a:t>Next statement;</a:t>
            </a:r>
          </a:p>
        </p:txBody>
      </p:sp>
      <p:sp>
        <p:nvSpPr>
          <p:cNvPr id="235" name="Rectangle"/>
          <p:cNvSpPr/>
          <p:nvPr/>
        </p:nvSpPr>
        <p:spPr>
          <a:xfrm>
            <a:off x="8042274" y="7412838"/>
            <a:ext cx="2819401" cy="381001"/>
          </a:xfrm>
          <a:prstGeom prst="rect">
            <a:avLst/>
          </a:prstGeom>
          <a:solidFill>
            <a:srgbClr val="CBCBCB">
              <a:alpha val="45097"/>
            </a:srgbClr>
          </a:solidFill>
          <a:ln w="12700">
            <a:solidFill>
              <a:srgbClr val="000000"/>
            </a:solidFill>
          </a:ln>
        </p:spPr>
        <p:txBody>
          <a:bodyPr lIns="45719" rIns="45719" anchor="ctr"/>
          <a:lstStyle/>
          <a:p>
            <a:pPr defTabSz="914400">
              <a:defRPr sz="1800">
                <a:latin typeface="Times New Roman"/>
                <a:ea typeface="Times New Roman"/>
                <a:cs typeface="Times New Roman"/>
                <a:sym typeface="Times New Roman"/>
              </a:defRPr>
            </a:pPr>
            <a:endParaRPr/>
          </a:p>
        </p:txBody>
      </p:sp>
      <p:grpSp>
        <p:nvGrpSpPr>
          <p:cNvPr id="238" name="Group"/>
          <p:cNvGrpSpPr/>
          <p:nvPr/>
        </p:nvGrpSpPr>
        <p:grpSpPr>
          <a:xfrm>
            <a:off x="10440966" y="5584038"/>
            <a:ext cx="5907110" cy="1984377"/>
            <a:chOff x="0" y="0"/>
            <a:chExt cx="5907109" cy="1984376"/>
          </a:xfrm>
        </p:grpSpPr>
        <p:sp>
          <p:nvSpPr>
            <p:cNvPr id="236" name="Shape"/>
            <p:cNvSpPr/>
            <p:nvPr/>
          </p:nvSpPr>
          <p:spPr>
            <a:xfrm>
              <a:off x="0" y="0"/>
              <a:ext cx="5907109" cy="1984376"/>
            </a:xfrm>
            <a:custGeom>
              <a:avLst/>
              <a:gdLst/>
              <a:ahLst/>
              <a:cxnLst>
                <a:cxn ang="0">
                  <a:pos x="wd2" y="hd2"/>
                </a:cxn>
                <a:cxn ang="5400000">
                  <a:pos x="wd2" y="hd2"/>
                </a:cxn>
                <a:cxn ang="10800000">
                  <a:pos x="wd2" y="hd2"/>
                </a:cxn>
                <a:cxn ang="16200000">
                  <a:pos x="wd2" y="hd2"/>
                </a:cxn>
              </a:cxnLst>
              <a:rect l="0" t="0" r="r" b="b"/>
              <a:pathLst>
                <a:path w="21600" h="21600" extrusionOk="0">
                  <a:moveTo>
                    <a:pt x="11848" y="0"/>
                  </a:moveTo>
                  <a:cubicBezTo>
                    <a:pt x="10771" y="0"/>
                    <a:pt x="9897" y="928"/>
                    <a:pt x="9897" y="2074"/>
                  </a:cubicBezTo>
                  <a:lnTo>
                    <a:pt x="9897" y="7258"/>
                  </a:lnTo>
                  <a:lnTo>
                    <a:pt x="0" y="21600"/>
                  </a:lnTo>
                  <a:lnTo>
                    <a:pt x="9897" y="10368"/>
                  </a:lnTo>
                  <a:cubicBezTo>
                    <a:pt x="9897" y="11513"/>
                    <a:pt x="10771" y="12442"/>
                    <a:pt x="11848" y="12442"/>
                  </a:cubicBezTo>
                  <a:lnTo>
                    <a:pt x="19650" y="12442"/>
                  </a:lnTo>
                  <a:cubicBezTo>
                    <a:pt x="20727" y="12442"/>
                    <a:pt x="21600" y="11513"/>
                    <a:pt x="21600" y="10368"/>
                  </a:cubicBezTo>
                  <a:lnTo>
                    <a:pt x="21600" y="2074"/>
                  </a:lnTo>
                  <a:cubicBezTo>
                    <a:pt x="21600" y="928"/>
                    <a:pt x="20727" y="0"/>
                    <a:pt x="19650" y="0"/>
                  </a:cubicBezTo>
                  <a:lnTo>
                    <a:pt x="11848" y="0"/>
                  </a:lnTo>
                  <a:close/>
                </a:path>
              </a:pathLst>
            </a:custGeom>
            <a:solidFill>
              <a:srgbClr val="CBCBCB"/>
            </a:solidFill>
            <a:ln w="12700" cap="flat">
              <a:solidFill>
                <a:srgbClr val="000000"/>
              </a:solidFill>
              <a:prstDash val="solid"/>
              <a:round/>
            </a:ln>
            <a:effectLst/>
          </p:spPr>
          <p:txBody>
            <a:bodyPr wrap="square" lIns="45719" tIns="45719" rIns="45719" bIns="45719" numCol="1" anchor="t">
              <a:noAutofit/>
            </a:bodyPr>
            <a:lstStyle/>
            <a:p>
              <a:pPr defTabSz="914400">
                <a:lnSpc>
                  <a:spcPct val="80000"/>
                </a:lnSpc>
                <a:spcBef>
                  <a:spcPts val="400"/>
                </a:spcBef>
                <a:defRPr sz="1800">
                  <a:latin typeface="Times New Roman"/>
                  <a:ea typeface="Times New Roman"/>
                  <a:cs typeface="Times New Roman"/>
                  <a:sym typeface="Times New Roman"/>
                </a:defRPr>
              </a:pPr>
              <a:endParaRPr/>
            </a:p>
          </p:txBody>
        </p:sp>
        <p:sp>
          <p:nvSpPr>
            <p:cNvPr id="237" name="İstisna giderilir."/>
            <p:cNvSpPr txBox="1"/>
            <p:nvPr/>
          </p:nvSpPr>
          <p:spPr>
            <a:xfrm>
              <a:off x="2875978" y="48207"/>
              <a:ext cx="2861861" cy="125162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spAutoFit/>
            </a:bodyPr>
            <a:lstStyle>
              <a:lvl1pPr defTabSz="914400">
                <a:lnSpc>
                  <a:spcPct val="80000"/>
                </a:lnSpc>
                <a:spcBef>
                  <a:spcPts val="400"/>
                </a:spcBef>
                <a:defRPr sz="3000">
                  <a:latin typeface="Times New Roman"/>
                  <a:ea typeface="Times New Roman"/>
                  <a:cs typeface="Times New Roman"/>
                  <a:sym typeface="Times New Roman"/>
                </a:defRPr>
              </a:lvl1pPr>
            </a:lstStyle>
            <a:p>
              <a:r>
                <a:rPr lang="en-US" dirty="0"/>
                <a:t>The exception is resolved.
</a:t>
              </a:r>
              <a:endParaRPr dirty="0"/>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iterate>
                                    <p:tmAbs val="0"/>
                                  </p:iterate>
                                  <p:childTnLst>
                                    <p:set>
                                      <p:cBhvr>
                                        <p:cTn id="6" fill="hold"/>
                                        <p:tgtEl>
                                          <p:spTgt spid="238"/>
                                        </p:tgtEl>
                                        <p:attrNameLst>
                                          <p:attrName>style.visibility</p:attrName>
                                        </p:attrNameLst>
                                      </p:cBhvr>
                                      <p:to>
                                        <p:strVal val="visible"/>
                                      </p:to>
                                    </p:set>
                                    <p:anim calcmode="lin" valueType="num">
                                      <p:cBhvr>
                                        <p:cTn id="7" dur="500" fill="hold"/>
                                        <p:tgtEl>
                                          <p:spTgt spid="238"/>
                                        </p:tgtEl>
                                        <p:attrNameLst>
                                          <p:attrName>ppt_x</p:attrName>
                                        </p:attrNameLst>
                                      </p:cBhvr>
                                      <p:tavLst>
                                        <p:tav tm="0">
                                          <p:val>
                                            <p:strVal val="0-#ppt_w/2"/>
                                          </p:val>
                                        </p:tav>
                                        <p:tav tm="100000">
                                          <p:val>
                                            <p:strVal val="#ppt_x"/>
                                          </p:val>
                                        </p:tav>
                                      </p:tavLst>
                                    </p:anim>
                                    <p:anim calcmode="lin" valueType="num">
                                      <p:cBhvr>
                                        <p:cTn id="8" dur="500" fill="hold"/>
                                        <p:tgtEl>
                                          <p:spTgt spid="23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8" grpId="0" animBg="1" advAuto="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 name="İstisnalar (Exceptions)"/>
          <p:cNvSpPr txBox="1">
            <a:spLocks noGrp="1"/>
          </p:cNvSpPr>
          <p:nvPr>
            <p:ph type="title"/>
          </p:nvPr>
        </p:nvSpPr>
        <p:spPr>
          <a:prstGeom prst="rect">
            <a:avLst/>
          </a:prstGeom>
        </p:spPr>
        <p:txBody>
          <a:bodyPr/>
          <a:lstStyle/>
          <a:p>
            <a:r>
              <a:rPr lang="en-US" dirty="0"/>
              <a:t>Exceptions</a:t>
            </a:r>
            <a:endParaRPr dirty="0"/>
          </a:p>
        </p:txBody>
      </p:sp>
      <p:sp>
        <p:nvSpPr>
          <p:cNvPr id="241" name="try {…"/>
          <p:cNvSpPr txBox="1">
            <a:spLocks noGrp="1"/>
          </p:cNvSpPr>
          <p:nvPr>
            <p:ph type="body" sz="quarter" idx="1"/>
          </p:nvPr>
        </p:nvSpPr>
        <p:spPr>
          <a:xfrm>
            <a:off x="7646478" y="5082532"/>
            <a:ext cx="5717483" cy="5052632"/>
          </a:xfrm>
          <a:prstGeom prst="rect">
            <a:avLst/>
          </a:prstGeom>
        </p:spPr>
        <p:txBody>
          <a:bodyPr lIns="46037" tIns="46037" rIns="46037" bIns="46037"/>
          <a:lstStyle/>
          <a:p>
            <a:pPr marL="342900" indent="-342900">
              <a:lnSpc>
                <a:spcPct val="80000"/>
              </a:lnSpc>
              <a:spcBef>
                <a:spcPts val="400"/>
              </a:spcBef>
              <a:buSzTx/>
              <a:buFont typeface="Monotype Sorts"/>
              <a:buNone/>
              <a:defRPr sz="2800" b="1">
                <a:latin typeface="Courier New"/>
                <a:ea typeface="Courier New"/>
                <a:cs typeface="Courier New"/>
                <a:sym typeface="Courier New"/>
              </a:defRPr>
            </a:pPr>
            <a:r>
              <a:t>try {  </a:t>
            </a:r>
          </a:p>
          <a:p>
            <a:pPr marL="342900" indent="-342900">
              <a:lnSpc>
                <a:spcPct val="80000"/>
              </a:lnSpc>
              <a:spcBef>
                <a:spcPts val="400"/>
              </a:spcBef>
              <a:buSzTx/>
              <a:buFont typeface="Monotype Sorts"/>
              <a:buNone/>
              <a:defRPr sz="2800" b="1">
                <a:latin typeface="Courier New"/>
                <a:ea typeface="Courier New"/>
                <a:cs typeface="Courier New"/>
                <a:sym typeface="Courier New"/>
              </a:defRPr>
            </a:pPr>
            <a:r>
              <a:t>  statement1;</a:t>
            </a:r>
          </a:p>
          <a:p>
            <a:pPr marL="342900" indent="-342900">
              <a:lnSpc>
                <a:spcPct val="80000"/>
              </a:lnSpc>
              <a:spcBef>
                <a:spcPts val="400"/>
              </a:spcBef>
              <a:buSzTx/>
              <a:buFont typeface="Monotype Sorts"/>
              <a:buNone/>
              <a:defRPr sz="2800" b="1">
                <a:latin typeface="Courier New"/>
                <a:ea typeface="Courier New"/>
                <a:cs typeface="Courier New"/>
                <a:sym typeface="Courier New"/>
              </a:defRPr>
            </a:pPr>
            <a:r>
              <a:t>  statement2;</a:t>
            </a:r>
          </a:p>
          <a:p>
            <a:pPr marL="342900" indent="-342900">
              <a:lnSpc>
                <a:spcPct val="80000"/>
              </a:lnSpc>
              <a:spcBef>
                <a:spcPts val="400"/>
              </a:spcBef>
              <a:buSzTx/>
              <a:buFont typeface="Monotype Sorts"/>
              <a:buNone/>
              <a:defRPr sz="2800" b="1">
                <a:latin typeface="Courier New"/>
                <a:ea typeface="Courier New"/>
                <a:cs typeface="Courier New"/>
                <a:sym typeface="Courier New"/>
              </a:defRPr>
            </a:pPr>
            <a:r>
              <a:t>  statement3;</a:t>
            </a:r>
          </a:p>
          <a:p>
            <a:pPr marL="342900" indent="-342900">
              <a:lnSpc>
                <a:spcPct val="80000"/>
              </a:lnSpc>
              <a:spcBef>
                <a:spcPts val="400"/>
              </a:spcBef>
              <a:buSzTx/>
              <a:buFont typeface="Monotype Sorts"/>
              <a:buNone/>
              <a:defRPr sz="2800" b="1">
                <a:latin typeface="Courier New"/>
                <a:ea typeface="Courier New"/>
                <a:cs typeface="Courier New"/>
                <a:sym typeface="Courier New"/>
              </a:defRPr>
            </a:pPr>
            <a:r>
              <a:t>}</a:t>
            </a:r>
          </a:p>
          <a:p>
            <a:pPr marL="342900" indent="-342900">
              <a:lnSpc>
                <a:spcPct val="80000"/>
              </a:lnSpc>
              <a:spcBef>
                <a:spcPts val="400"/>
              </a:spcBef>
              <a:buSzTx/>
              <a:buFont typeface="Monotype Sorts"/>
              <a:buNone/>
              <a:defRPr sz="2800" b="1">
                <a:latin typeface="Courier New"/>
                <a:ea typeface="Courier New"/>
                <a:cs typeface="Courier New"/>
                <a:sym typeface="Courier New"/>
              </a:defRPr>
            </a:pPr>
            <a:r>
              <a:t>catch(Exception1 ex) { </a:t>
            </a:r>
          </a:p>
          <a:p>
            <a:pPr marL="342900" indent="-342900">
              <a:lnSpc>
                <a:spcPct val="80000"/>
              </a:lnSpc>
              <a:spcBef>
                <a:spcPts val="400"/>
              </a:spcBef>
              <a:buSzTx/>
              <a:buFont typeface="Monotype Sorts"/>
              <a:buNone/>
              <a:defRPr sz="2800" b="1">
                <a:latin typeface="Courier New"/>
                <a:ea typeface="Courier New"/>
                <a:cs typeface="Courier New"/>
                <a:sym typeface="Courier New"/>
              </a:defRPr>
            </a:pPr>
            <a:r>
              <a:t>  handling ex; </a:t>
            </a:r>
          </a:p>
          <a:p>
            <a:pPr marL="342900" indent="-342900">
              <a:lnSpc>
                <a:spcPct val="80000"/>
              </a:lnSpc>
              <a:spcBef>
                <a:spcPts val="400"/>
              </a:spcBef>
              <a:buSzTx/>
              <a:buFont typeface="Monotype Sorts"/>
              <a:buNone/>
              <a:defRPr sz="2800" b="1">
                <a:latin typeface="Courier New"/>
                <a:ea typeface="Courier New"/>
                <a:cs typeface="Courier New"/>
                <a:sym typeface="Courier New"/>
              </a:defRPr>
            </a:pPr>
            <a:r>
              <a:t>}</a:t>
            </a:r>
          </a:p>
          <a:p>
            <a:pPr marL="342900" indent="-342900">
              <a:lnSpc>
                <a:spcPct val="80000"/>
              </a:lnSpc>
              <a:spcBef>
                <a:spcPts val="400"/>
              </a:spcBef>
              <a:buSzTx/>
              <a:buFont typeface="Monotype Sorts"/>
              <a:buNone/>
              <a:defRPr sz="2800" b="1">
                <a:latin typeface="Courier New"/>
                <a:ea typeface="Courier New"/>
                <a:cs typeface="Courier New"/>
                <a:sym typeface="Courier New"/>
              </a:defRPr>
            </a:pPr>
            <a:r>
              <a:t>finally { </a:t>
            </a:r>
          </a:p>
          <a:p>
            <a:pPr marL="342900" indent="-342900">
              <a:lnSpc>
                <a:spcPct val="80000"/>
              </a:lnSpc>
              <a:spcBef>
                <a:spcPts val="400"/>
              </a:spcBef>
              <a:buSzTx/>
              <a:buFont typeface="Monotype Sorts"/>
              <a:buNone/>
              <a:defRPr sz="2800" b="1">
                <a:latin typeface="Courier New"/>
                <a:ea typeface="Courier New"/>
                <a:cs typeface="Courier New"/>
                <a:sym typeface="Courier New"/>
              </a:defRPr>
            </a:pPr>
            <a:r>
              <a:t>  finalStatements; </a:t>
            </a:r>
          </a:p>
          <a:p>
            <a:pPr marL="342900" indent="-342900">
              <a:lnSpc>
                <a:spcPct val="80000"/>
              </a:lnSpc>
              <a:spcBef>
                <a:spcPts val="400"/>
              </a:spcBef>
              <a:buSzTx/>
              <a:buFont typeface="Monotype Sorts"/>
              <a:buNone/>
              <a:defRPr sz="2800" b="1">
                <a:latin typeface="Courier New"/>
                <a:ea typeface="Courier New"/>
                <a:cs typeface="Courier New"/>
                <a:sym typeface="Courier New"/>
              </a:defRPr>
            </a:pPr>
            <a:r>
              <a:t>}</a:t>
            </a:r>
          </a:p>
          <a:p>
            <a:pPr marL="342900" indent="-342900">
              <a:lnSpc>
                <a:spcPct val="80000"/>
              </a:lnSpc>
              <a:spcBef>
                <a:spcPts val="700"/>
              </a:spcBef>
              <a:buSzTx/>
              <a:buFont typeface="Monotype Sorts"/>
              <a:buNone/>
              <a:defRPr sz="2800" b="1">
                <a:latin typeface="Courier New"/>
                <a:ea typeface="Courier New"/>
                <a:cs typeface="Courier New"/>
                <a:sym typeface="Courier New"/>
              </a:defRPr>
            </a:pPr>
            <a:endParaRPr/>
          </a:p>
          <a:p>
            <a:pPr marL="342900" indent="-342900">
              <a:lnSpc>
                <a:spcPct val="80000"/>
              </a:lnSpc>
              <a:spcBef>
                <a:spcPts val="400"/>
              </a:spcBef>
              <a:buSzTx/>
              <a:buFont typeface="Monotype Sorts"/>
              <a:buNone/>
              <a:defRPr sz="2800" b="1">
                <a:latin typeface="Courier New"/>
                <a:ea typeface="Courier New"/>
                <a:cs typeface="Courier New"/>
                <a:sym typeface="Courier New"/>
              </a:defRPr>
            </a:pPr>
            <a:r>
              <a:t>Next statement;</a:t>
            </a:r>
          </a:p>
        </p:txBody>
      </p:sp>
      <p:sp>
        <p:nvSpPr>
          <p:cNvPr id="242" name="Rectangle"/>
          <p:cNvSpPr/>
          <p:nvPr/>
        </p:nvSpPr>
        <p:spPr>
          <a:xfrm>
            <a:off x="7938527" y="8523793"/>
            <a:ext cx="3798981" cy="381001"/>
          </a:xfrm>
          <a:prstGeom prst="rect">
            <a:avLst/>
          </a:prstGeom>
          <a:solidFill>
            <a:srgbClr val="CBCBCB">
              <a:alpha val="45097"/>
            </a:srgbClr>
          </a:solidFill>
          <a:ln w="12700">
            <a:solidFill>
              <a:srgbClr val="000000"/>
            </a:solidFill>
          </a:ln>
        </p:spPr>
        <p:txBody>
          <a:bodyPr lIns="45719" rIns="45719" anchor="ctr"/>
          <a:lstStyle/>
          <a:p>
            <a:pPr defTabSz="914400">
              <a:defRPr sz="1800">
                <a:latin typeface="Times New Roman"/>
                <a:ea typeface="Times New Roman"/>
                <a:cs typeface="Times New Roman"/>
                <a:sym typeface="Times New Roman"/>
              </a:defRPr>
            </a:pPr>
            <a:endParaRPr/>
          </a:p>
        </p:txBody>
      </p:sp>
      <p:grpSp>
        <p:nvGrpSpPr>
          <p:cNvPr id="245" name="Group"/>
          <p:cNvGrpSpPr/>
          <p:nvPr/>
        </p:nvGrpSpPr>
        <p:grpSpPr>
          <a:xfrm>
            <a:off x="11553379" y="5704393"/>
            <a:ext cx="5594330" cy="2957515"/>
            <a:chOff x="0" y="0"/>
            <a:chExt cx="5594329" cy="2957513"/>
          </a:xfrm>
        </p:grpSpPr>
        <p:sp>
          <p:nvSpPr>
            <p:cNvPr id="243" name="Shape"/>
            <p:cNvSpPr/>
            <p:nvPr/>
          </p:nvSpPr>
          <p:spPr>
            <a:xfrm>
              <a:off x="0" y="0"/>
              <a:ext cx="5594329" cy="2957513"/>
            </a:xfrm>
            <a:custGeom>
              <a:avLst/>
              <a:gdLst/>
              <a:ahLst/>
              <a:cxnLst>
                <a:cxn ang="0">
                  <a:pos x="wd2" y="hd2"/>
                </a:cxn>
                <a:cxn ang="5400000">
                  <a:pos x="wd2" y="hd2"/>
                </a:cxn>
                <a:cxn ang="10800000">
                  <a:pos x="wd2" y="hd2"/>
                </a:cxn>
                <a:cxn ang="16200000">
                  <a:pos x="wd2" y="hd2"/>
                </a:cxn>
              </a:cxnLst>
              <a:rect l="0" t="0" r="r" b="b"/>
              <a:pathLst>
                <a:path w="21600" h="21600" extrusionOk="0">
                  <a:moveTo>
                    <a:pt x="11303" y="0"/>
                  </a:moveTo>
                  <a:cubicBezTo>
                    <a:pt x="10165" y="0"/>
                    <a:pt x="9243" y="623"/>
                    <a:pt x="9243" y="1391"/>
                  </a:cubicBezTo>
                  <a:lnTo>
                    <a:pt x="9243" y="6957"/>
                  </a:lnTo>
                  <a:cubicBezTo>
                    <a:pt x="9243" y="7725"/>
                    <a:pt x="10165" y="8348"/>
                    <a:pt x="11303" y="8348"/>
                  </a:cubicBezTo>
                  <a:lnTo>
                    <a:pt x="0" y="21600"/>
                  </a:lnTo>
                  <a:lnTo>
                    <a:pt x="14392" y="8348"/>
                  </a:lnTo>
                  <a:lnTo>
                    <a:pt x="19541" y="8348"/>
                  </a:lnTo>
                  <a:cubicBezTo>
                    <a:pt x="20678" y="8348"/>
                    <a:pt x="21600" y="7725"/>
                    <a:pt x="21600" y="6957"/>
                  </a:cubicBezTo>
                  <a:lnTo>
                    <a:pt x="21600" y="1391"/>
                  </a:lnTo>
                  <a:cubicBezTo>
                    <a:pt x="21600" y="623"/>
                    <a:pt x="20678" y="0"/>
                    <a:pt x="19541" y="0"/>
                  </a:cubicBezTo>
                  <a:lnTo>
                    <a:pt x="11303" y="0"/>
                  </a:lnTo>
                  <a:close/>
                </a:path>
              </a:pathLst>
            </a:custGeom>
            <a:solidFill>
              <a:srgbClr val="CBCBCB"/>
            </a:solidFill>
            <a:ln w="12700" cap="flat">
              <a:solidFill>
                <a:srgbClr val="000000"/>
              </a:solidFill>
              <a:prstDash val="solid"/>
              <a:round/>
            </a:ln>
            <a:effectLst/>
          </p:spPr>
          <p:txBody>
            <a:bodyPr wrap="square" lIns="45719" tIns="45719" rIns="45719" bIns="45719" numCol="1" anchor="t">
              <a:noAutofit/>
            </a:bodyPr>
            <a:lstStyle/>
            <a:p>
              <a:pPr defTabSz="914400">
                <a:lnSpc>
                  <a:spcPct val="80000"/>
                </a:lnSpc>
                <a:spcBef>
                  <a:spcPts val="400"/>
                </a:spcBef>
                <a:defRPr sz="1800">
                  <a:latin typeface="Times New Roman"/>
                  <a:ea typeface="Times New Roman"/>
                  <a:cs typeface="Times New Roman"/>
                  <a:sym typeface="Times New Roman"/>
                </a:defRPr>
              </a:pPr>
              <a:endParaRPr/>
            </a:p>
          </p:txBody>
        </p:sp>
        <p:sp>
          <p:nvSpPr>
            <p:cNvPr id="244" name="Final bloğu her zaman yürütülür."/>
            <p:cNvSpPr txBox="1"/>
            <p:nvPr/>
          </p:nvSpPr>
          <p:spPr>
            <a:xfrm>
              <a:off x="2563198" y="48207"/>
              <a:ext cx="2861861" cy="152246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spAutoFit/>
            </a:bodyPr>
            <a:lstStyle>
              <a:lvl1pPr defTabSz="914400">
                <a:lnSpc>
                  <a:spcPct val="80000"/>
                </a:lnSpc>
                <a:spcBef>
                  <a:spcPts val="400"/>
                </a:spcBef>
                <a:defRPr>
                  <a:latin typeface="Times New Roman"/>
                  <a:ea typeface="Times New Roman"/>
                  <a:cs typeface="Times New Roman"/>
                  <a:sym typeface="Times New Roman"/>
                </a:defRPr>
              </a:lvl1pPr>
            </a:lstStyle>
            <a:p>
              <a:r>
                <a:rPr lang="en-US" sz="2800" dirty="0"/>
                <a:t>The final block is always executed.
</a:t>
              </a:r>
              <a:endParaRPr dirty="0"/>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iterate>
                                    <p:tmAbs val="0"/>
                                  </p:iterate>
                                  <p:childTnLst>
                                    <p:set>
                                      <p:cBhvr>
                                        <p:cTn id="6" fill="hold"/>
                                        <p:tgtEl>
                                          <p:spTgt spid="245"/>
                                        </p:tgtEl>
                                        <p:attrNameLst>
                                          <p:attrName>style.visibility</p:attrName>
                                        </p:attrNameLst>
                                      </p:cBhvr>
                                      <p:to>
                                        <p:strVal val="visible"/>
                                      </p:to>
                                    </p:set>
                                    <p:anim calcmode="lin" valueType="num">
                                      <p:cBhvr>
                                        <p:cTn id="7" dur="500" fill="hold"/>
                                        <p:tgtEl>
                                          <p:spTgt spid="245"/>
                                        </p:tgtEl>
                                        <p:attrNameLst>
                                          <p:attrName>ppt_x</p:attrName>
                                        </p:attrNameLst>
                                      </p:cBhvr>
                                      <p:tavLst>
                                        <p:tav tm="0">
                                          <p:val>
                                            <p:strVal val="0-#ppt_w/2"/>
                                          </p:val>
                                        </p:tav>
                                        <p:tav tm="100000">
                                          <p:val>
                                            <p:strVal val="#ppt_x"/>
                                          </p:val>
                                        </p:tav>
                                      </p:tavLst>
                                    </p:anim>
                                    <p:anim calcmode="lin" valueType="num">
                                      <p:cBhvr>
                                        <p:cTn id="8" dur="500" fill="hold"/>
                                        <p:tgtEl>
                                          <p:spTgt spid="24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 grpId="0" animBg="1" advAuto="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 name="İstisnalar (Exceptions)"/>
          <p:cNvSpPr txBox="1">
            <a:spLocks noGrp="1"/>
          </p:cNvSpPr>
          <p:nvPr>
            <p:ph type="title"/>
          </p:nvPr>
        </p:nvSpPr>
        <p:spPr>
          <a:prstGeom prst="rect">
            <a:avLst/>
          </a:prstGeom>
        </p:spPr>
        <p:txBody>
          <a:bodyPr/>
          <a:lstStyle/>
          <a:p>
            <a:r>
              <a:rPr lang="en-US" dirty="0"/>
              <a:t>Exceptions</a:t>
            </a:r>
            <a:endParaRPr dirty="0"/>
          </a:p>
        </p:txBody>
      </p:sp>
      <p:sp>
        <p:nvSpPr>
          <p:cNvPr id="248" name="try {…"/>
          <p:cNvSpPr txBox="1">
            <a:spLocks noGrp="1"/>
          </p:cNvSpPr>
          <p:nvPr>
            <p:ph type="body" sz="quarter" idx="1"/>
          </p:nvPr>
        </p:nvSpPr>
        <p:spPr>
          <a:xfrm>
            <a:off x="7646478" y="5082532"/>
            <a:ext cx="5717483" cy="5052632"/>
          </a:xfrm>
          <a:prstGeom prst="rect">
            <a:avLst/>
          </a:prstGeom>
        </p:spPr>
        <p:txBody>
          <a:bodyPr lIns="46037" tIns="46037" rIns="46037" bIns="46037"/>
          <a:lstStyle/>
          <a:p>
            <a:pPr marL="342900" indent="-342900">
              <a:lnSpc>
                <a:spcPct val="80000"/>
              </a:lnSpc>
              <a:spcBef>
                <a:spcPts val="400"/>
              </a:spcBef>
              <a:buSzTx/>
              <a:buFont typeface="Monotype Sorts"/>
              <a:buNone/>
              <a:defRPr sz="2800" b="1">
                <a:latin typeface="Courier New"/>
                <a:ea typeface="Courier New"/>
                <a:cs typeface="Courier New"/>
                <a:sym typeface="Courier New"/>
              </a:defRPr>
            </a:pPr>
            <a:r>
              <a:t>try {  </a:t>
            </a:r>
          </a:p>
          <a:p>
            <a:pPr marL="342900" indent="-342900">
              <a:lnSpc>
                <a:spcPct val="80000"/>
              </a:lnSpc>
              <a:spcBef>
                <a:spcPts val="400"/>
              </a:spcBef>
              <a:buSzTx/>
              <a:buFont typeface="Monotype Sorts"/>
              <a:buNone/>
              <a:defRPr sz="2800" b="1">
                <a:latin typeface="Courier New"/>
                <a:ea typeface="Courier New"/>
                <a:cs typeface="Courier New"/>
                <a:sym typeface="Courier New"/>
              </a:defRPr>
            </a:pPr>
            <a:r>
              <a:t>  statement1;</a:t>
            </a:r>
          </a:p>
          <a:p>
            <a:pPr marL="342900" indent="-342900">
              <a:lnSpc>
                <a:spcPct val="80000"/>
              </a:lnSpc>
              <a:spcBef>
                <a:spcPts val="400"/>
              </a:spcBef>
              <a:buSzTx/>
              <a:buFont typeface="Monotype Sorts"/>
              <a:buNone/>
              <a:defRPr sz="2800" b="1">
                <a:latin typeface="Courier New"/>
                <a:ea typeface="Courier New"/>
                <a:cs typeface="Courier New"/>
                <a:sym typeface="Courier New"/>
              </a:defRPr>
            </a:pPr>
            <a:r>
              <a:t>  statement2;</a:t>
            </a:r>
          </a:p>
          <a:p>
            <a:pPr marL="342900" indent="-342900">
              <a:lnSpc>
                <a:spcPct val="80000"/>
              </a:lnSpc>
              <a:spcBef>
                <a:spcPts val="400"/>
              </a:spcBef>
              <a:buSzTx/>
              <a:buFont typeface="Monotype Sorts"/>
              <a:buNone/>
              <a:defRPr sz="2800" b="1">
                <a:latin typeface="Courier New"/>
                <a:ea typeface="Courier New"/>
                <a:cs typeface="Courier New"/>
                <a:sym typeface="Courier New"/>
              </a:defRPr>
            </a:pPr>
            <a:r>
              <a:t>  statement3;</a:t>
            </a:r>
          </a:p>
          <a:p>
            <a:pPr marL="342900" indent="-342900">
              <a:lnSpc>
                <a:spcPct val="80000"/>
              </a:lnSpc>
              <a:spcBef>
                <a:spcPts val="400"/>
              </a:spcBef>
              <a:buSzTx/>
              <a:buFont typeface="Monotype Sorts"/>
              <a:buNone/>
              <a:defRPr sz="2800" b="1">
                <a:latin typeface="Courier New"/>
                <a:ea typeface="Courier New"/>
                <a:cs typeface="Courier New"/>
                <a:sym typeface="Courier New"/>
              </a:defRPr>
            </a:pPr>
            <a:r>
              <a:t>}</a:t>
            </a:r>
          </a:p>
          <a:p>
            <a:pPr marL="342900" indent="-342900">
              <a:lnSpc>
                <a:spcPct val="80000"/>
              </a:lnSpc>
              <a:spcBef>
                <a:spcPts val="400"/>
              </a:spcBef>
              <a:buSzTx/>
              <a:buFont typeface="Monotype Sorts"/>
              <a:buNone/>
              <a:defRPr sz="2800" b="1">
                <a:latin typeface="Courier New"/>
                <a:ea typeface="Courier New"/>
                <a:cs typeface="Courier New"/>
                <a:sym typeface="Courier New"/>
              </a:defRPr>
            </a:pPr>
            <a:r>
              <a:t>catch(Exception1 ex) { </a:t>
            </a:r>
          </a:p>
          <a:p>
            <a:pPr marL="342900" indent="-342900">
              <a:lnSpc>
                <a:spcPct val="80000"/>
              </a:lnSpc>
              <a:spcBef>
                <a:spcPts val="400"/>
              </a:spcBef>
              <a:buSzTx/>
              <a:buFont typeface="Monotype Sorts"/>
              <a:buNone/>
              <a:defRPr sz="2800" b="1">
                <a:latin typeface="Courier New"/>
                <a:ea typeface="Courier New"/>
                <a:cs typeface="Courier New"/>
                <a:sym typeface="Courier New"/>
              </a:defRPr>
            </a:pPr>
            <a:r>
              <a:t>  handling ex; </a:t>
            </a:r>
          </a:p>
          <a:p>
            <a:pPr marL="342900" indent="-342900">
              <a:lnSpc>
                <a:spcPct val="80000"/>
              </a:lnSpc>
              <a:spcBef>
                <a:spcPts val="400"/>
              </a:spcBef>
              <a:buSzTx/>
              <a:buFont typeface="Monotype Sorts"/>
              <a:buNone/>
              <a:defRPr sz="2800" b="1">
                <a:latin typeface="Courier New"/>
                <a:ea typeface="Courier New"/>
                <a:cs typeface="Courier New"/>
                <a:sym typeface="Courier New"/>
              </a:defRPr>
            </a:pPr>
            <a:r>
              <a:t>}</a:t>
            </a:r>
          </a:p>
          <a:p>
            <a:pPr marL="342900" indent="-342900">
              <a:lnSpc>
                <a:spcPct val="80000"/>
              </a:lnSpc>
              <a:spcBef>
                <a:spcPts val="400"/>
              </a:spcBef>
              <a:buSzTx/>
              <a:buFont typeface="Monotype Sorts"/>
              <a:buNone/>
              <a:defRPr sz="2800" b="1">
                <a:latin typeface="Courier New"/>
                <a:ea typeface="Courier New"/>
                <a:cs typeface="Courier New"/>
                <a:sym typeface="Courier New"/>
              </a:defRPr>
            </a:pPr>
            <a:r>
              <a:t>finally { </a:t>
            </a:r>
          </a:p>
          <a:p>
            <a:pPr marL="342900" indent="-342900">
              <a:lnSpc>
                <a:spcPct val="80000"/>
              </a:lnSpc>
              <a:spcBef>
                <a:spcPts val="400"/>
              </a:spcBef>
              <a:buSzTx/>
              <a:buFont typeface="Monotype Sorts"/>
              <a:buNone/>
              <a:defRPr sz="2800" b="1">
                <a:latin typeface="Courier New"/>
                <a:ea typeface="Courier New"/>
                <a:cs typeface="Courier New"/>
                <a:sym typeface="Courier New"/>
              </a:defRPr>
            </a:pPr>
            <a:r>
              <a:t>  finalStatements; </a:t>
            </a:r>
          </a:p>
          <a:p>
            <a:pPr marL="342900" indent="-342900">
              <a:lnSpc>
                <a:spcPct val="80000"/>
              </a:lnSpc>
              <a:spcBef>
                <a:spcPts val="400"/>
              </a:spcBef>
              <a:buSzTx/>
              <a:buFont typeface="Monotype Sorts"/>
              <a:buNone/>
              <a:defRPr sz="2800" b="1">
                <a:latin typeface="Courier New"/>
                <a:ea typeface="Courier New"/>
                <a:cs typeface="Courier New"/>
                <a:sym typeface="Courier New"/>
              </a:defRPr>
            </a:pPr>
            <a:r>
              <a:t>}</a:t>
            </a:r>
          </a:p>
          <a:p>
            <a:pPr marL="342900" indent="-342900">
              <a:lnSpc>
                <a:spcPct val="80000"/>
              </a:lnSpc>
              <a:spcBef>
                <a:spcPts val="700"/>
              </a:spcBef>
              <a:buSzTx/>
              <a:buFont typeface="Monotype Sorts"/>
              <a:buNone/>
              <a:defRPr sz="2800" b="1">
                <a:latin typeface="Courier New"/>
                <a:ea typeface="Courier New"/>
                <a:cs typeface="Courier New"/>
                <a:sym typeface="Courier New"/>
              </a:defRPr>
            </a:pPr>
            <a:endParaRPr/>
          </a:p>
          <a:p>
            <a:pPr marL="342900" indent="-342900">
              <a:lnSpc>
                <a:spcPct val="80000"/>
              </a:lnSpc>
              <a:spcBef>
                <a:spcPts val="400"/>
              </a:spcBef>
              <a:buSzTx/>
              <a:buFont typeface="Monotype Sorts"/>
              <a:buNone/>
              <a:defRPr sz="2800" b="1">
                <a:latin typeface="Courier New"/>
                <a:ea typeface="Courier New"/>
                <a:cs typeface="Courier New"/>
                <a:sym typeface="Courier New"/>
              </a:defRPr>
            </a:pPr>
            <a:r>
              <a:t>Next statement;</a:t>
            </a:r>
          </a:p>
        </p:txBody>
      </p:sp>
      <p:grpSp>
        <p:nvGrpSpPr>
          <p:cNvPr id="251" name="Group"/>
          <p:cNvGrpSpPr/>
          <p:nvPr/>
        </p:nvGrpSpPr>
        <p:grpSpPr>
          <a:xfrm>
            <a:off x="11620847" y="5968934"/>
            <a:ext cx="5186426" cy="4087810"/>
            <a:chOff x="0" y="0"/>
            <a:chExt cx="5186424" cy="4087809"/>
          </a:xfrm>
        </p:grpSpPr>
        <p:sp>
          <p:nvSpPr>
            <p:cNvPr id="249" name="Shape"/>
            <p:cNvSpPr/>
            <p:nvPr/>
          </p:nvSpPr>
          <p:spPr>
            <a:xfrm>
              <a:off x="0" y="0"/>
              <a:ext cx="5186424" cy="4087809"/>
            </a:xfrm>
            <a:custGeom>
              <a:avLst/>
              <a:gdLst/>
              <a:ahLst/>
              <a:cxnLst>
                <a:cxn ang="0">
                  <a:pos x="wd2" y="hd2"/>
                </a:cxn>
                <a:cxn ang="5400000">
                  <a:pos x="wd2" y="hd2"/>
                </a:cxn>
                <a:cxn ang="10800000">
                  <a:pos x="wd2" y="hd2"/>
                </a:cxn>
                <a:cxn ang="16200000">
                  <a:pos x="wd2" y="hd2"/>
                </a:cxn>
              </a:cxnLst>
              <a:rect l="0" t="0" r="r" b="b"/>
              <a:pathLst>
                <a:path w="21600" h="21600" extrusionOk="0">
                  <a:moveTo>
                    <a:pt x="11440" y="0"/>
                  </a:moveTo>
                  <a:cubicBezTo>
                    <a:pt x="10318" y="0"/>
                    <a:pt x="9408" y="429"/>
                    <a:pt x="9408" y="958"/>
                  </a:cubicBezTo>
                  <a:lnTo>
                    <a:pt x="9408" y="4788"/>
                  </a:lnTo>
                  <a:cubicBezTo>
                    <a:pt x="9408" y="5317"/>
                    <a:pt x="10318" y="5746"/>
                    <a:pt x="11440" y="5746"/>
                  </a:cubicBezTo>
                  <a:lnTo>
                    <a:pt x="0" y="21600"/>
                  </a:lnTo>
                  <a:lnTo>
                    <a:pt x="14488" y="5746"/>
                  </a:lnTo>
                  <a:lnTo>
                    <a:pt x="19568" y="5746"/>
                  </a:lnTo>
                  <a:cubicBezTo>
                    <a:pt x="20690" y="5746"/>
                    <a:pt x="21600" y="5317"/>
                    <a:pt x="21600" y="4788"/>
                  </a:cubicBezTo>
                  <a:lnTo>
                    <a:pt x="21600" y="958"/>
                  </a:lnTo>
                  <a:cubicBezTo>
                    <a:pt x="21600" y="429"/>
                    <a:pt x="20690" y="0"/>
                    <a:pt x="19568" y="0"/>
                  </a:cubicBezTo>
                  <a:lnTo>
                    <a:pt x="11440" y="0"/>
                  </a:lnTo>
                  <a:close/>
                </a:path>
              </a:pathLst>
            </a:custGeom>
            <a:solidFill>
              <a:srgbClr val="CBCBCB"/>
            </a:solidFill>
            <a:ln w="12700" cap="flat">
              <a:solidFill>
                <a:srgbClr val="000000"/>
              </a:solidFill>
              <a:prstDash val="solid"/>
              <a:round/>
            </a:ln>
            <a:effectLst/>
          </p:spPr>
          <p:txBody>
            <a:bodyPr wrap="square" lIns="45719" tIns="45719" rIns="45719" bIns="45719" numCol="1" anchor="t">
              <a:noAutofit/>
            </a:bodyPr>
            <a:lstStyle/>
            <a:p>
              <a:pPr defTabSz="914400">
                <a:lnSpc>
                  <a:spcPct val="80000"/>
                </a:lnSpc>
                <a:spcBef>
                  <a:spcPts val="400"/>
                </a:spcBef>
                <a:defRPr sz="1800">
                  <a:latin typeface="Times New Roman"/>
                  <a:ea typeface="Times New Roman"/>
                  <a:cs typeface="Times New Roman"/>
                  <a:sym typeface="Times New Roman"/>
                </a:defRPr>
              </a:pPr>
              <a:endParaRPr/>
            </a:p>
          </p:txBody>
        </p:sp>
        <p:sp>
          <p:nvSpPr>
            <p:cNvPr id="250" name="Bir sonraki ifade yürütülür."/>
            <p:cNvSpPr txBox="1"/>
            <p:nvPr/>
          </p:nvSpPr>
          <p:spPr>
            <a:xfrm>
              <a:off x="2418344" y="46172"/>
              <a:ext cx="2608810" cy="103002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spAutoFit/>
            </a:bodyPr>
            <a:lstStyle>
              <a:lvl1pPr defTabSz="914400">
                <a:lnSpc>
                  <a:spcPct val="80000"/>
                </a:lnSpc>
                <a:spcBef>
                  <a:spcPts val="400"/>
                </a:spcBef>
                <a:defRPr sz="2400">
                  <a:latin typeface="Times New Roman"/>
                  <a:ea typeface="Times New Roman"/>
                  <a:cs typeface="Times New Roman"/>
                  <a:sym typeface="Times New Roman"/>
                </a:defRPr>
              </a:lvl1pPr>
            </a:lstStyle>
            <a:p>
              <a:r>
                <a:rPr lang="en-US" dirty="0"/>
                <a:t>The next statement is executed.
</a:t>
              </a:r>
              <a:endParaRPr dirty="0"/>
            </a:p>
          </p:txBody>
        </p:sp>
      </p:grpSp>
      <p:sp>
        <p:nvSpPr>
          <p:cNvPr id="252" name="Rectangle"/>
          <p:cNvSpPr/>
          <p:nvPr/>
        </p:nvSpPr>
        <p:spPr>
          <a:xfrm>
            <a:off x="7583078" y="9629674"/>
            <a:ext cx="3963304" cy="662576"/>
          </a:xfrm>
          <a:prstGeom prst="rect">
            <a:avLst/>
          </a:prstGeom>
          <a:solidFill>
            <a:srgbClr val="CBCBCB">
              <a:alpha val="45097"/>
            </a:srgbClr>
          </a:solidFill>
          <a:ln w="12700">
            <a:solidFill>
              <a:srgbClr val="000000"/>
            </a:solidFill>
          </a:ln>
        </p:spPr>
        <p:txBody>
          <a:bodyPr lIns="45719" rIns="45719" anchor="ctr"/>
          <a:lstStyle/>
          <a:p>
            <a:pPr defTabSz="914400">
              <a:defRPr sz="1800">
                <a:latin typeface="Times New Roman"/>
                <a:ea typeface="Times New Roman"/>
                <a:cs typeface="Times New Roman"/>
                <a:sym typeface="Times New Roman"/>
              </a:defRPr>
            </a:pPr>
            <a:endParaRP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iterate>
                                    <p:tmAbs val="0"/>
                                  </p:iterate>
                                  <p:childTnLst>
                                    <p:set>
                                      <p:cBhvr>
                                        <p:cTn id="6" fill="hold"/>
                                        <p:tgtEl>
                                          <p:spTgt spid="251"/>
                                        </p:tgtEl>
                                        <p:attrNameLst>
                                          <p:attrName>style.visibility</p:attrName>
                                        </p:attrNameLst>
                                      </p:cBhvr>
                                      <p:to>
                                        <p:strVal val="visible"/>
                                      </p:to>
                                    </p:set>
                                    <p:anim calcmode="lin" valueType="num">
                                      <p:cBhvr>
                                        <p:cTn id="7" dur="500" fill="hold"/>
                                        <p:tgtEl>
                                          <p:spTgt spid="251"/>
                                        </p:tgtEl>
                                        <p:attrNameLst>
                                          <p:attrName>ppt_x</p:attrName>
                                        </p:attrNameLst>
                                      </p:cBhvr>
                                      <p:tavLst>
                                        <p:tav tm="0">
                                          <p:val>
                                            <p:strVal val="0-#ppt_w/2"/>
                                          </p:val>
                                        </p:tav>
                                        <p:tav tm="100000">
                                          <p:val>
                                            <p:strVal val="#ppt_x"/>
                                          </p:val>
                                        </p:tav>
                                      </p:tavLst>
                                    </p:anim>
                                    <p:anim calcmode="lin" valueType="num">
                                      <p:cBhvr>
                                        <p:cTn id="8" dur="500" fill="hold"/>
                                        <p:tgtEl>
                                          <p:spTgt spid="25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1" grpId="0" animBg="1" advAuto="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 name="İstisnalar (Exceptions)"/>
          <p:cNvSpPr txBox="1">
            <a:spLocks noGrp="1"/>
          </p:cNvSpPr>
          <p:nvPr>
            <p:ph type="title"/>
          </p:nvPr>
        </p:nvSpPr>
        <p:spPr>
          <a:prstGeom prst="rect">
            <a:avLst/>
          </a:prstGeom>
        </p:spPr>
        <p:txBody>
          <a:bodyPr/>
          <a:lstStyle/>
          <a:p>
            <a:r>
              <a:rPr lang="en-US" dirty="0"/>
              <a:t>Exceptions</a:t>
            </a:r>
            <a:endParaRPr dirty="0"/>
          </a:p>
        </p:txBody>
      </p:sp>
      <p:sp>
        <p:nvSpPr>
          <p:cNvPr id="255" name="try {…"/>
          <p:cNvSpPr txBox="1">
            <a:spLocks noGrp="1"/>
          </p:cNvSpPr>
          <p:nvPr>
            <p:ph type="body" sz="quarter" idx="1"/>
          </p:nvPr>
        </p:nvSpPr>
        <p:spPr>
          <a:xfrm>
            <a:off x="7598336" y="3742676"/>
            <a:ext cx="4648201" cy="5105401"/>
          </a:xfrm>
          <a:prstGeom prst="rect">
            <a:avLst/>
          </a:prstGeom>
        </p:spPr>
        <p:txBody>
          <a:bodyPr lIns="46037" tIns="46037" rIns="46037" bIns="46037"/>
          <a:lstStyle/>
          <a:p>
            <a:pPr marL="246888" indent="-246888" defTabSz="658368">
              <a:lnSpc>
                <a:spcPct val="80000"/>
              </a:lnSpc>
              <a:spcBef>
                <a:spcPts val="300"/>
              </a:spcBef>
              <a:buSzTx/>
              <a:buFont typeface="Monotype Sorts"/>
              <a:buNone/>
              <a:defRPr sz="2160" b="1">
                <a:latin typeface="Courier New"/>
                <a:ea typeface="Courier New"/>
                <a:cs typeface="Courier New"/>
                <a:sym typeface="Courier New"/>
              </a:defRPr>
            </a:pPr>
            <a:r>
              <a:t>try {  </a:t>
            </a:r>
          </a:p>
          <a:p>
            <a:pPr marL="246888" indent="-246888" defTabSz="658368">
              <a:lnSpc>
                <a:spcPct val="80000"/>
              </a:lnSpc>
              <a:spcBef>
                <a:spcPts val="300"/>
              </a:spcBef>
              <a:buSzTx/>
              <a:buFont typeface="Monotype Sorts"/>
              <a:buNone/>
              <a:defRPr sz="2160" b="1">
                <a:latin typeface="Courier New"/>
                <a:ea typeface="Courier New"/>
                <a:cs typeface="Courier New"/>
                <a:sym typeface="Courier New"/>
              </a:defRPr>
            </a:pPr>
            <a:r>
              <a:t>  statement1;</a:t>
            </a:r>
          </a:p>
          <a:p>
            <a:pPr marL="246888" indent="-246888" defTabSz="658368">
              <a:lnSpc>
                <a:spcPct val="80000"/>
              </a:lnSpc>
              <a:spcBef>
                <a:spcPts val="300"/>
              </a:spcBef>
              <a:buSzTx/>
              <a:buFont typeface="Monotype Sorts"/>
              <a:buNone/>
              <a:defRPr sz="2160" b="1">
                <a:latin typeface="Courier New"/>
                <a:ea typeface="Courier New"/>
                <a:cs typeface="Courier New"/>
                <a:sym typeface="Courier New"/>
              </a:defRPr>
            </a:pPr>
            <a:r>
              <a:t>  statement2;</a:t>
            </a:r>
          </a:p>
          <a:p>
            <a:pPr marL="246888" indent="-246888" defTabSz="658368">
              <a:lnSpc>
                <a:spcPct val="80000"/>
              </a:lnSpc>
              <a:spcBef>
                <a:spcPts val="300"/>
              </a:spcBef>
              <a:buSzTx/>
              <a:buFont typeface="Monotype Sorts"/>
              <a:buNone/>
              <a:defRPr sz="2160" b="1">
                <a:latin typeface="Courier New"/>
                <a:ea typeface="Courier New"/>
                <a:cs typeface="Courier New"/>
                <a:sym typeface="Courier New"/>
              </a:defRPr>
            </a:pPr>
            <a:r>
              <a:t>  statement3;</a:t>
            </a:r>
          </a:p>
          <a:p>
            <a:pPr marL="246888" indent="-246888" defTabSz="658368">
              <a:lnSpc>
                <a:spcPct val="80000"/>
              </a:lnSpc>
              <a:spcBef>
                <a:spcPts val="300"/>
              </a:spcBef>
              <a:buSzTx/>
              <a:buFont typeface="Monotype Sorts"/>
              <a:buNone/>
              <a:defRPr sz="2160" b="1">
                <a:latin typeface="Courier New"/>
                <a:ea typeface="Courier New"/>
                <a:cs typeface="Courier New"/>
                <a:sym typeface="Courier New"/>
              </a:defRPr>
            </a:pPr>
            <a:r>
              <a:t>}</a:t>
            </a:r>
          </a:p>
          <a:p>
            <a:pPr marL="246888" indent="-246888" defTabSz="658368">
              <a:lnSpc>
                <a:spcPct val="80000"/>
              </a:lnSpc>
              <a:spcBef>
                <a:spcPts val="300"/>
              </a:spcBef>
              <a:buSzTx/>
              <a:buFont typeface="Monotype Sorts"/>
              <a:buNone/>
              <a:defRPr sz="2160" b="1">
                <a:latin typeface="Courier New"/>
                <a:ea typeface="Courier New"/>
                <a:cs typeface="Courier New"/>
                <a:sym typeface="Courier New"/>
              </a:defRPr>
            </a:pPr>
            <a:r>
              <a:t>catch(Exception1 ex) { </a:t>
            </a:r>
          </a:p>
          <a:p>
            <a:pPr marL="246888" indent="-246888" defTabSz="658368">
              <a:lnSpc>
                <a:spcPct val="80000"/>
              </a:lnSpc>
              <a:spcBef>
                <a:spcPts val="300"/>
              </a:spcBef>
              <a:buSzTx/>
              <a:buFont typeface="Monotype Sorts"/>
              <a:buNone/>
              <a:defRPr sz="2160" b="1">
                <a:latin typeface="Courier New"/>
                <a:ea typeface="Courier New"/>
                <a:cs typeface="Courier New"/>
                <a:sym typeface="Courier New"/>
              </a:defRPr>
            </a:pPr>
            <a:r>
              <a:t>  handling ex; </a:t>
            </a:r>
          </a:p>
          <a:p>
            <a:pPr marL="246888" indent="-246888" defTabSz="658368">
              <a:lnSpc>
                <a:spcPct val="80000"/>
              </a:lnSpc>
              <a:spcBef>
                <a:spcPts val="300"/>
              </a:spcBef>
              <a:buSzTx/>
              <a:buFont typeface="Monotype Sorts"/>
              <a:buNone/>
              <a:defRPr sz="2160" b="1">
                <a:latin typeface="Courier New"/>
                <a:ea typeface="Courier New"/>
                <a:cs typeface="Courier New"/>
                <a:sym typeface="Courier New"/>
              </a:defRPr>
            </a:pPr>
            <a:r>
              <a:t>}</a:t>
            </a:r>
          </a:p>
          <a:p>
            <a:pPr marL="246888" indent="-246888" defTabSz="658368">
              <a:lnSpc>
                <a:spcPct val="80000"/>
              </a:lnSpc>
              <a:spcBef>
                <a:spcPts val="300"/>
              </a:spcBef>
              <a:buSzTx/>
              <a:buFont typeface="Monotype Sorts"/>
              <a:buNone/>
              <a:defRPr sz="2160" b="1">
                <a:latin typeface="Courier New"/>
                <a:ea typeface="Courier New"/>
                <a:cs typeface="Courier New"/>
                <a:sym typeface="Courier New"/>
              </a:defRPr>
            </a:pPr>
            <a:r>
              <a:t>catch(Exception2 ex) { </a:t>
            </a:r>
          </a:p>
          <a:p>
            <a:pPr marL="246888" indent="-246888" defTabSz="658368">
              <a:lnSpc>
                <a:spcPct val="80000"/>
              </a:lnSpc>
              <a:spcBef>
                <a:spcPts val="300"/>
              </a:spcBef>
              <a:buSzTx/>
              <a:buFont typeface="Monotype Sorts"/>
              <a:buNone/>
              <a:defRPr sz="2160" b="1">
                <a:latin typeface="Courier New"/>
                <a:ea typeface="Courier New"/>
                <a:cs typeface="Courier New"/>
                <a:sym typeface="Courier New"/>
              </a:defRPr>
            </a:pPr>
            <a:r>
              <a:t>  handling ex; </a:t>
            </a:r>
          </a:p>
          <a:p>
            <a:pPr marL="246888" indent="-246888" defTabSz="658368">
              <a:lnSpc>
                <a:spcPct val="80000"/>
              </a:lnSpc>
              <a:spcBef>
                <a:spcPts val="300"/>
              </a:spcBef>
              <a:buSzTx/>
              <a:buFont typeface="Monotype Sorts"/>
              <a:buNone/>
              <a:defRPr sz="2160" b="1">
                <a:latin typeface="Courier New"/>
                <a:ea typeface="Courier New"/>
                <a:cs typeface="Courier New"/>
                <a:sym typeface="Courier New"/>
              </a:defRPr>
            </a:pPr>
            <a:r>
              <a:t>  throw ex;</a:t>
            </a:r>
          </a:p>
          <a:p>
            <a:pPr marL="246888" indent="-246888" defTabSz="658368">
              <a:lnSpc>
                <a:spcPct val="80000"/>
              </a:lnSpc>
              <a:spcBef>
                <a:spcPts val="300"/>
              </a:spcBef>
              <a:buSzTx/>
              <a:buFont typeface="Monotype Sorts"/>
              <a:buNone/>
              <a:defRPr sz="2160" b="1">
                <a:latin typeface="Courier New"/>
                <a:ea typeface="Courier New"/>
                <a:cs typeface="Courier New"/>
                <a:sym typeface="Courier New"/>
              </a:defRPr>
            </a:pPr>
            <a:r>
              <a:t>}</a:t>
            </a:r>
          </a:p>
          <a:p>
            <a:pPr marL="246888" indent="-246888" defTabSz="658368">
              <a:lnSpc>
                <a:spcPct val="80000"/>
              </a:lnSpc>
              <a:spcBef>
                <a:spcPts val="300"/>
              </a:spcBef>
              <a:buSzTx/>
              <a:buFont typeface="Monotype Sorts"/>
              <a:buNone/>
              <a:defRPr sz="2160" b="1">
                <a:latin typeface="Courier New"/>
                <a:ea typeface="Courier New"/>
                <a:cs typeface="Courier New"/>
                <a:sym typeface="Courier New"/>
              </a:defRPr>
            </a:pPr>
            <a:r>
              <a:t>finally { </a:t>
            </a:r>
          </a:p>
          <a:p>
            <a:pPr marL="246888" indent="-246888" defTabSz="658368">
              <a:lnSpc>
                <a:spcPct val="80000"/>
              </a:lnSpc>
              <a:spcBef>
                <a:spcPts val="300"/>
              </a:spcBef>
              <a:buSzTx/>
              <a:buFont typeface="Monotype Sorts"/>
              <a:buNone/>
              <a:defRPr sz="2160" b="1">
                <a:latin typeface="Courier New"/>
                <a:ea typeface="Courier New"/>
                <a:cs typeface="Courier New"/>
                <a:sym typeface="Courier New"/>
              </a:defRPr>
            </a:pPr>
            <a:r>
              <a:t>  finalStatements; </a:t>
            </a:r>
          </a:p>
          <a:p>
            <a:pPr marL="246888" indent="-246888" defTabSz="658368">
              <a:lnSpc>
                <a:spcPct val="80000"/>
              </a:lnSpc>
              <a:spcBef>
                <a:spcPts val="300"/>
              </a:spcBef>
              <a:buSzTx/>
              <a:buFont typeface="Monotype Sorts"/>
              <a:buNone/>
              <a:defRPr sz="2160" b="1">
                <a:latin typeface="Courier New"/>
                <a:ea typeface="Courier New"/>
                <a:cs typeface="Courier New"/>
                <a:sym typeface="Courier New"/>
              </a:defRPr>
            </a:pPr>
            <a:r>
              <a:t>}</a:t>
            </a:r>
          </a:p>
          <a:p>
            <a:pPr marL="246888" indent="-246888" defTabSz="658368">
              <a:lnSpc>
                <a:spcPct val="80000"/>
              </a:lnSpc>
              <a:spcBef>
                <a:spcPts val="500"/>
              </a:spcBef>
              <a:buSzTx/>
              <a:buFont typeface="Monotype Sorts"/>
              <a:buNone/>
              <a:defRPr sz="2160" b="1">
                <a:latin typeface="Courier New"/>
                <a:ea typeface="Courier New"/>
                <a:cs typeface="Courier New"/>
                <a:sym typeface="Courier New"/>
              </a:defRPr>
            </a:pPr>
            <a:endParaRPr/>
          </a:p>
          <a:p>
            <a:pPr marL="246888" indent="-246888" defTabSz="658368">
              <a:lnSpc>
                <a:spcPct val="80000"/>
              </a:lnSpc>
              <a:spcBef>
                <a:spcPts val="300"/>
              </a:spcBef>
              <a:buSzTx/>
              <a:buFont typeface="Monotype Sorts"/>
              <a:buNone/>
              <a:defRPr sz="2160" b="1">
                <a:latin typeface="Courier New"/>
                <a:ea typeface="Courier New"/>
                <a:cs typeface="Courier New"/>
                <a:sym typeface="Courier New"/>
              </a:defRPr>
            </a:pPr>
            <a:r>
              <a:t>Next statement;</a:t>
            </a:r>
          </a:p>
        </p:txBody>
      </p:sp>
      <p:sp>
        <p:nvSpPr>
          <p:cNvPr id="256" name="Rectangle"/>
          <p:cNvSpPr/>
          <p:nvPr/>
        </p:nvSpPr>
        <p:spPr>
          <a:xfrm>
            <a:off x="7674536" y="4339576"/>
            <a:ext cx="2819401" cy="304801"/>
          </a:xfrm>
          <a:prstGeom prst="rect">
            <a:avLst/>
          </a:prstGeom>
          <a:solidFill>
            <a:srgbClr val="CBCBCB">
              <a:alpha val="45097"/>
            </a:srgbClr>
          </a:solidFill>
          <a:ln w="12700">
            <a:solidFill>
              <a:srgbClr val="000000"/>
            </a:solidFill>
          </a:ln>
        </p:spPr>
        <p:txBody>
          <a:bodyPr lIns="45719" rIns="45719" anchor="ctr"/>
          <a:lstStyle/>
          <a:p>
            <a:pPr defTabSz="914400">
              <a:defRPr sz="1800">
                <a:latin typeface="Times New Roman"/>
                <a:ea typeface="Times New Roman"/>
                <a:cs typeface="Times New Roman"/>
                <a:sym typeface="Times New Roman"/>
              </a:defRPr>
            </a:pPr>
            <a:endParaRPr/>
          </a:p>
        </p:txBody>
      </p:sp>
      <p:grpSp>
        <p:nvGrpSpPr>
          <p:cNvPr id="259" name="Group"/>
          <p:cNvGrpSpPr/>
          <p:nvPr/>
        </p:nvGrpSpPr>
        <p:grpSpPr>
          <a:xfrm>
            <a:off x="10599411" y="3926681"/>
            <a:ext cx="7235494" cy="1883942"/>
            <a:chOff x="0" y="0"/>
            <a:chExt cx="7235493" cy="1883940"/>
          </a:xfrm>
        </p:grpSpPr>
        <p:sp>
          <p:nvSpPr>
            <p:cNvPr id="257" name="Shape"/>
            <p:cNvSpPr/>
            <p:nvPr/>
          </p:nvSpPr>
          <p:spPr>
            <a:xfrm>
              <a:off x="0" y="0"/>
              <a:ext cx="7235494" cy="1344754"/>
            </a:xfrm>
            <a:custGeom>
              <a:avLst/>
              <a:gdLst/>
              <a:ahLst/>
              <a:cxnLst>
                <a:cxn ang="0">
                  <a:pos x="wd2" y="hd2"/>
                </a:cxn>
                <a:cxn ang="5400000">
                  <a:pos x="wd2" y="hd2"/>
                </a:cxn>
                <a:cxn ang="10800000">
                  <a:pos x="wd2" y="hd2"/>
                </a:cxn>
                <a:cxn ang="16200000">
                  <a:pos x="wd2" y="hd2"/>
                </a:cxn>
              </a:cxnLst>
              <a:rect l="0" t="0" r="r" b="b"/>
              <a:pathLst>
                <a:path w="21600" h="21600" extrusionOk="0">
                  <a:moveTo>
                    <a:pt x="12233" y="0"/>
                  </a:moveTo>
                  <a:cubicBezTo>
                    <a:pt x="11198" y="0"/>
                    <a:pt x="10359" y="1612"/>
                    <a:pt x="10359" y="3600"/>
                  </a:cubicBezTo>
                  <a:lnTo>
                    <a:pt x="0" y="9750"/>
                  </a:lnTo>
                  <a:lnTo>
                    <a:pt x="10359" y="9000"/>
                  </a:lnTo>
                  <a:lnTo>
                    <a:pt x="10359" y="18000"/>
                  </a:lnTo>
                  <a:cubicBezTo>
                    <a:pt x="10359" y="19988"/>
                    <a:pt x="11198" y="21600"/>
                    <a:pt x="12233" y="21600"/>
                  </a:cubicBezTo>
                  <a:lnTo>
                    <a:pt x="19727" y="21600"/>
                  </a:lnTo>
                  <a:cubicBezTo>
                    <a:pt x="20761" y="21600"/>
                    <a:pt x="21600" y="19988"/>
                    <a:pt x="21600" y="18000"/>
                  </a:cubicBezTo>
                  <a:lnTo>
                    <a:pt x="21600" y="3600"/>
                  </a:lnTo>
                  <a:cubicBezTo>
                    <a:pt x="21600" y="1612"/>
                    <a:pt x="20761" y="0"/>
                    <a:pt x="19727" y="0"/>
                  </a:cubicBezTo>
                  <a:lnTo>
                    <a:pt x="12233" y="0"/>
                  </a:lnTo>
                  <a:close/>
                </a:path>
              </a:pathLst>
            </a:custGeom>
            <a:solidFill>
              <a:srgbClr val="CBCBCB"/>
            </a:solidFill>
            <a:ln w="12700" cap="flat">
              <a:solidFill>
                <a:srgbClr val="000000"/>
              </a:solidFill>
              <a:prstDash val="solid"/>
              <a:round/>
            </a:ln>
            <a:effectLst/>
          </p:spPr>
          <p:txBody>
            <a:bodyPr wrap="square" lIns="45719" tIns="45719" rIns="45719" bIns="45719" numCol="1" anchor="t">
              <a:noAutofit/>
            </a:bodyPr>
            <a:lstStyle/>
            <a:p>
              <a:pPr defTabSz="914400">
                <a:lnSpc>
                  <a:spcPct val="80000"/>
                </a:lnSpc>
                <a:spcBef>
                  <a:spcPts val="400"/>
                </a:spcBef>
                <a:defRPr sz="1800">
                  <a:latin typeface="Times New Roman"/>
                  <a:ea typeface="Times New Roman"/>
                  <a:cs typeface="Times New Roman"/>
                  <a:sym typeface="Times New Roman"/>
                </a:defRPr>
              </a:pPr>
              <a:endParaRPr/>
            </a:p>
          </p:txBody>
        </p:sp>
        <p:sp>
          <p:nvSpPr>
            <p:cNvPr id="258" name="statement2  Exception2 tipinde istisna oluştursun."/>
            <p:cNvSpPr txBox="1"/>
            <p:nvPr/>
          </p:nvSpPr>
          <p:spPr>
            <a:xfrm>
              <a:off x="3669332" y="56716"/>
              <a:ext cx="3367014" cy="182722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noAutofit/>
            </a:bodyPr>
            <a:lstStyle>
              <a:lvl1pPr defTabSz="914400">
                <a:lnSpc>
                  <a:spcPct val="80000"/>
                </a:lnSpc>
                <a:spcBef>
                  <a:spcPts val="400"/>
                </a:spcBef>
                <a:defRPr sz="3000">
                  <a:latin typeface="Times New Roman"/>
                  <a:ea typeface="Times New Roman"/>
                  <a:cs typeface="Times New Roman"/>
                  <a:sym typeface="Times New Roman"/>
                </a:defRPr>
              </a:lvl1pPr>
            </a:lstStyle>
            <a:p>
              <a:r>
                <a:rPr lang="en-US" dirty="0"/>
                <a:t>statement2 throw exception of type Exception2.
</a:t>
              </a:r>
              <a:endParaRPr dirty="0"/>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iterate>
                                    <p:tmAbs val="0"/>
                                  </p:iterate>
                                  <p:childTnLst>
                                    <p:set>
                                      <p:cBhvr>
                                        <p:cTn id="6" fill="hold"/>
                                        <p:tgtEl>
                                          <p:spTgt spid="259"/>
                                        </p:tgtEl>
                                        <p:attrNameLst>
                                          <p:attrName>style.visibility</p:attrName>
                                        </p:attrNameLst>
                                      </p:cBhvr>
                                      <p:to>
                                        <p:strVal val="visible"/>
                                      </p:to>
                                    </p:set>
                                    <p:anim calcmode="lin" valueType="num">
                                      <p:cBhvr>
                                        <p:cTn id="7" dur="500" fill="hold"/>
                                        <p:tgtEl>
                                          <p:spTgt spid="259"/>
                                        </p:tgtEl>
                                        <p:attrNameLst>
                                          <p:attrName>ppt_x</p:attrName>
                                        </p:attrNameLst>
                                      </p:cBhvr>
                                      <p:tavLst>
                                        <p:tav tm="0">
                                          <p:val>
                                            <p:strVal val="0-#ppt_w/2"/>
                                          </p:val>
                                        </p:tav>
                                        <p:tav tm="100000">
                                          <p:val>
                                            <p:strVal val="#ppt_x"/>
                                          </p:val>
                                        </p:tav>
                                      </p:tavLst>
                                    </p:anim>
                                    <p:anim calcmode="lin" valueType="num">
                                      <p:cBhvr>
                                        <p:cTn id="8" dur="500" fill="hold"/>
                                        <p:tgtEl>
                                          <p:spTgt spid="25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9" grpId="0" animBg="1" advAuto="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 name="İstisnalar (Exceptions)"/>
          <p:cNvSpPr txBox="1">
            <a:spLocks noGrp="1"/>
          </p:cNvSpPr>
          <p:nvPr>
            <p:ph type="title"/>
          </p:nvPr>
        </p:nvSpPr>
        <p:spPr>
          <a:prstGeom prst="rect">
            <a:avLst/>
          </a:prstGeom>
        </p:spPr>
        <p:txBody>
          <a:bodyPr/>
          <a:lstStyle/>
          <a:p>
            <a:r>
              <a:rPr lang="en-US" dirty="0"/>
              <a:t>Exceptions</a:t>
            </a:r>
            <a:endParaRPr dirty="0"/>
          </a:p>
        </p:txBody>
      </p:sp>
      <p:sp>
        <p:nvSpPr>
          <p:cNvPr id="262" name="try {…"/>
          <p:cNvSpPr txBox="1">
            <a:spLocks noGrp="1"/>
          </p:cNvSpPr>
          <p:nvPr>
            <p:ph type="body" sz="quarter" idx="1"/>
          </p:nvPr>
        </p:nvSpPr>
        <p:spPr>
          <a:xfrm>
            <a:off x="7598336" y="3742676"/>
            <a:ext cx="4648201" cy="5105401"/>
          </a:xfrm>
          <a:prstGeom prst="rect">
            <a:avLst/>
          </a:prstGeom>
        </p:spPr>
        <p:txBody>
          <a:bodyPr lIns="46037" tIns="46037" rIns="46037" bIns="46037"/>
          <a:lstStyle/>
          <a:p>
            <a:pPr marL="246888" indent="-246888" defTabSz="658368">
              <a:lnSpc>
                <a:spcPct val="80000"/>
              </a:lnSpc>
              <a:spcBef>
                <a:spcPts val="300"/>
              </a:spcBef>
              <a:buSzTx/>
              <a:buFont typeface="Monotype Sorts"/>
              <a:buNone/>
              <a:defRPr sz="2160" b="1">
                <a:latin typeface="Courier New"/>
                <a:ea typeface="Courier New"/>
                <a:cs typeface="Courier New"/>
                <a:sym typeface="Courier New"/>
              </a:defRPr>
            </a:pPr>
            <a:r>
              <a:t>try {  </a:t>
            </a:r>
          </a:p>
          <a:p>
            <a:pPr marL="246888" indent="-246888" defTabSz="658368">
              <a:lnSpc>
                <a:spcPct val="80000"/>
              </a:lnSpc>
              <a:spcBef>
                <a:spcPts val="300"/>
              </a:spcBef>
              <a:buSzTx/>
              <a:buFont typeface="Monotype Sorts"/>
              <a:buNone/>
              <a:defRPr sz="2160" b="1">
                <a:latin typeface="Courier New"/>
                <a:ea typeface="Courier New"/>
                <a:cs typeface="Courier New"/>
                <a:sym typeface="Courier New"/>
              </a:defRPr>
            </a:pPr>
            <a:r>
              <a:t>  statement1;</a:t>
            </a:r>
          </a:p>
          <a:p>
            <a:pPr marL="246888" indent="-246888" defTabSz="658368">
              <a:lnSpc>
                <a:spcPct val="80000"/>
              </a:lnSpc>
              <a:spcBef>
                <a:spcPts val="300"/>
              </a:spcBef>
              <a:buSzTx/>
              <a:buFont typeface="Monotype Sorts"/>
              <a:buNone/>
              <a:defRPr sz="2160" b="1">
                <a:latin typeface="Courier New"/>
                <a:ea typeface="Courier New"/>
                <a:cs typeface="Courier New"/>
                <a:sym typeface="Courier New"/>
              </a:defRPr>
            </a:pPr>
            <a:r>
              <a:t>  statement2;</a:t>
            </a:r>
          </a:p>
          <a:p>
            <a:pPr marL="246888" indent="-246888" defTabSz="658368">
              <a:lnSpc>
                <a:spcPct val="80000"/>
              </a:lnSpc>
              <a:spcBef>
                <a:spcPts val="300"/>
              </a:spcBef>
              <a:buSzTx/>
              <a:buFont typeface="Monotype Sorts"/>
              <a:buNone/>
              <a:defRPr sz="2160" b="1">
                <a:latin typeface="Courier New"/>
                <a:ea typeface="Courier New"/>
                <a:cs typeface="Courier New"/>
                <a:sym typeface="Courier New"/>
              </a:defRPr>
            </a:pPr>
            <a:r>
              <a:t>  statement3;</a:t>
            </a:r>
          </a:p>
          <a:p>
            <a:pPr marL="246888" indent="-246888" defTabSz="658368">
              <a:lnSpc>
                <a:spcPct val="80000"/>
              </a:lnSpc>
              <a:spcBef>
                <a:spcPts val="300"/>
              </a:spcBef>
              <a:buSzTx/>
              <a:buFont typeface="Monotype Sorts"/>
              <a:buNone/>
              <a:defRPr sz="2160" b="1">
                <a:latin typeface="Courier New"/>
                <a:ea typeface="Courier New"/>
                <a:cs typeface="Courier New"/>
                <a:sym typeface="Courier New"/>
              </a:defRPr>
            </a:pPr>
            <a:r>
              <a:t>}</a:t>
            </a:r>
          </a:p>
          <a:p>
            <a:pPr marL="246888" indent="-246888" defTabSz="658368">
              <a:lnSpc>
                <a:spcPct val="80000"/>
              </a:lnSpc>
              <a:spcBef>
                <a:spcPts val="300"/>
              </a:spcBef>
              <a:buSzTx/>
              <a:buFont typeface="Monotype Sorts"/>
              <a:buNone/>
              <a:defRPr sz="2160" b="1">
                <a:latin typeface="Courier New"/>
                <a:ea typeface="Courier New"/>
                <a:cs typeface="Courier New"/>
                <a:sym typeface="Courier New"/>
              </a:defRPr>
            </a:pPr>
            <a:r>
              <a:t>catch(Exception1 ex) { </a:t>
            </a:r>
          </a:p>
          <a:p>
            <a:pPr marL="246888" indent="-246888" defTabSz="658368">
              <a:lnSpc>
                <a:spcPct val="80000"/>
              </a:lnSpc>
              <a:spcBef>
                <a:spcPts val="300"/>
              </a:spcBef>
              <a:buSzTx/>
              <a:buFont typeface="Monotype Sorts"/>
              <a:buNone/>
              <a:defRPr sz="2160" b="1">
                <a:latin typeface="Courier New"/>
                <a:ea typeface="Courier New"/>
                <a:cs typeface="Courier New"/>
                <a:sym typeface="Courier New"/>
              </a:defRPr>
            </a:pPr>
            <a:r>
              <a:t>  handling ex; </a:t>
            </a:r>
          </a:p>
          <a:p>
            <a:pPr marL="246888" indent="-246888" defTabSz="658368">
              <a:lnSpc>
                <a:spcPct val="80000"/>
              </a:lnSpc>
              <a:spcBef>
                <a:spcPts val="300"/>
              </a:spcBef>
              <a:buSzTx/>
              <a:buFont typeface="Monotype Sorts"/>
              <a:buNone/>
              <a:defRPr sz="2160" b="1">
                <a:latin typeface="Courier New"/>
                <a:ea typeface="Courier New"/>
                <a:cs typeface="Courier New"/>
                <a:sym typeface="Courier New"/>
              </a:defRPr>
            </a:pPr>
            <a:r>
              <a:t>}</a:t>
            </a:r>
          </a:p>
          <a:p>
            <a:pPr marL="246888" indent="-246888" defTabSz="658368">
              <a:lnSpc>
                <a:spcPct val="80000"/>
              </a:lnSpc>
              <a:spcBef>
                <a:spcPts val="300"/>
              </a:spcBef>
              <a:buSzTx/>
              <a:buFont typeface="Monotype Sorts"/>
              <a:buNone/>
              <a:defRPr sz="2160" b="1">
                <a:latin typeface="Courier New"/>
                <a:ea typeface="Courier New"/>
                <a:cs typeface="Courier New"/>
                <a:sym typeface="Courier New"/>
              </a:defRPr>
            </a:pPr>
            <a:r>
              <a:t>catch(Exception2 ex) { </a:t>
            </a:r>
          </a:p>
          <a:p>
            <a:pPr marL="246888" indent="-246888" defTabSz="658368">
              <a:lnSpc>
                <a:spcPct val="80000"/>
              </a:lnSpc>
              <a:spcBef>
                <a:spcPts val="300"/>
              </a:spcBef>
              <a:buSzTx/>
              <a:buFont typeface="Monotype Sorts"/>
              <a:buNone/>
              <a:defRPr sz="2160" b="1">
                <a:latin typeface="Courier New"/>
                <a:ea typeface="Courier New"/>
                <a:cs typeface="Courier New"/>
                <a:sym typeface="Courier New"/>
              </a:defRPr>
            </a:pPr>
            <a:r>
              <a:t>  handling ex; </a:t>
            </a:r>
          </a:p>
          <a:p>
            <a:pPr marL="246888" indent="-246888" defTabSz="658368">
              <a:lnSpc>
                <a:spcPct val="80000"/>
              </a:lnSpc>
              <a:spcBef>
                <a:spcPts val="300"/>
              </a:spcBef>
              <a:buSzTx/>
              <a:buFont typeface="Monotype Sorts"/>
              <a:buNone/>
              <a:defRPr sz="2160" b="1">
                <a:latin typeface="Courier New"/>
                <a:ea typeface="Courier New"/>
                <a:cs typeface="Courier New"/>
                <a:sym typeface="Courier New"/>
              </a:defRPr>
            </a:pPr>
            <a:r>
              <a:t>  throw ex;</a:t>
            </a:r>
          </a:p>
          <a:p>
            <a:pPr marL="246888" indent="-246888" defTabSz="658368">
              <a:lnSpc>
                <a:spcPct val="80000"/>
              </a:lnSpc>
              <a:spcBef>
                <a:spcPts val="300"/>
              </a:spcBef>
              <a:buSzTx/>
              <a:buFont typeface="Monotype Sorts"/>
              <a:buNone/>
              <a:defRPr sz="2160" b="1">
                <a:latin typeface="Courier New"/>
                <a:ea typeface="Courier New"/>
                <a:cs typeface="Courier New"/>
                <a:sym typeface="Courier New"/>
              </a:defRPr>
            </a:pPr>
            <a:r>
              <a:t>}</a:t>
            </a:r>
          </a:p>
          <a:p>
            <a:pPr marL="246888" indent="-246888" defTabSz="658368">
              <a:lnSpc>
                <a:spcPct val="80000"/>
              </a:lnSpc>
              <a:spcBef>
                <a:spcPts val="300"/>
              </a:spcBef>
              <a:buSzTx/>
              <a:buFont typeface="Monotype Sorts"/>
              <a:buNone/>
              <a:defRPr sz="2160" b="1">
                <a:latin typeface="Courier New"/>
                <a:ea typeface="Courier New"/>
                <a:cs typeface="Courier New"/>
                <a:sym typeface="Courier New"/>
              </a:defRPr>
            </a:pPr>
            <a:r>
              <a:t>finally { </a:t>
            </a:r>
          </a:p>
          <a:p>
            <a:pPr marL="246888" indent="-246888" defTabSz="658368">
              <a:lnSpc>
                <a:spcPct val="80000"/>
              </a:lnSpc>
              <a:spcBef>
                <a:spcPts val="300"/>
              </a:spcBef>
              <a:buSzTx/>
              <a:buFont typeface="Monotype Sorts"/>
              <a:buNone/>
              <a:defRPr sz="2160" b="1">
                <a:latin typeface="Courier New"/>
                <a:ea typeface="Courier New"/>
                <a:cs typeface="Courier New"/>
                <a:sym typeface="Courier New"/>
              </a:defRPr>
            </a:pPr>
            <a:r>
              <a:t>  finalStatements; </a:t>
            </a:r>
          </a:p>
          <a:p>
            <a:pPr marL="246888" indent="-246888" defTabSz="658368">
              <a:lnSpc>
                <a:spcPct val="80000"/>
              </a:lnSpc>
              <a:spcBef>
                <a:spcPts val="300"/>
              </a:spcBef>
              <a:buSzTx/>
              <a:buFont typeface="Monotype Sorts"/>
              <a:buNone/>
              <a:defRPr sz="2160" b="1">
                <a:latin typeface="Courier New"/>
                <a:ea typeface="Courier New"/>
                <a:cs typeface="Courier New"/>
                <a:sym typeface="Courier New"/>
              </a:defRPr>
            </a:pPr>
            <a:r>
              <a:t>}</a:t>
            </a:r>
          </a:p>
          <a:p>
            <a:pPr marL="246888" indent="-246888" defTabSz="658368">
              <a:lnSpc>
                <a:spcPct val="80000"/>
              </a:lnSpc>
              <a:spcBef>
                <a:spcPts val="500"/>
              </a:spcBef>
              <a:buSzTx/>
              <a:buFont typeface="Monotype Sorts"/>
              <a:buNone/>
              <a:defRPr sz="2160" b="1">
                <a:latin typeface="Courier New"/>
                <a:ea typeface="Courier New"/>
                <a:cs typeface="Courier New"/>
                <a:sym typeface="Courier New"/>
              </a:defRPr>
            </a:pPr>
            <a:endParaRPr/>
          </a:p>
          <a:p>
            <a:pPr marL="246888" indent="-246888" defTabSz="658368">
              <a:lnSpc>
                <a:spcPct val="80000"/>
              </a:lnSpc>
              <a:spcBef>
                <a:spcPts val="300"/>
              </a:spcBef>
              <a:buSzTx/>
              <a:buFont typeface="Monotype Sorts"/>
              <a:buNone/>
              <a:defRPr sz="2160" b="1">
                <a:latin typeface="Courier New"/>
                <a:ea typeface="Courier New"/>
                <a:cs typeface="Courier New"/>
                <a:sym typeface="Courier New"/>
              </a:defRPr>
            </a:pPr>
            <a:r>
              <a:t>Next statement;</a:t>
            </a:r>
          </a:p>
        </p:txBody>
      </p:sp>
      <p:grpSp>
        <p:nvGrpSpPr>
          <p:cNvPr id="265" name="Group"/>
          <p:cNvGrpSpPr/>
          <p:nvPr/>
        </p:nvGrpSpPr>
        <p:grpSpPr>
          <a:xfrm>
            <a:off x="10243153" y="4139773"/>
            <a:ext cx="5965785" cy="2363783"/>
            <a:chOff x="0" y="0"/>
            <a:chExt cx="5965783" cy="2363781"/>
          </a:xfrm>
        </p:grpSpPr>
        <p:sp>
          <p:nvSpPr>
            <p:cNvPr id="263" name="Shape"/>
            <p:cNvSpPr/>
            <p:nvPr/>
          </p:nvSpPr>
          <p:spPr>
            <a:xfrm>
              <a:off x="0" y="0"/>
              <a:ext cx="5965783" cy="2363781"/>
            </a:xfrm>
            <a:custGeom>
              <a:avLst/>
              <a:gdLst/>
              <a:ahLst/>
              <a:cxnLst>
                <a:cxn ang="0">
                  <a:pos x="wd2" y="hd2"/>
                </a:cxn>
                <a:cxn ang="5400000">
                  <a:pos x="wd2" y="hd2"/>
                </a:cxn>
                <a:cxn ang="10800000">
                  <a:pos x="wd2" y="hd2"/>
                </a:cxn>
                <a:cxn ang="16200000">
                  <a:pos x="wd2" y="hd2"/>
                </a:cxn>
              </a:cxnLst>
              <a:rect l="0" t="0" r="r" b="b"/>
              <a:pathLst>
                <a:path w="21600" h="21600" extrusionOk="0">
                  <a:moveTo>
                    <a:pt x="11944" y="0"/>
                  </a:moveTo>
                  <a:cubicBezTo>
                    <a:pt x="10877" y="0"/>
                    <a:pt x="10012" y="416"/>
                    <a:pt x="10012" y="928"/>
                  </a:cubicBezTo>
                  <a:lnTo>
                    <a:pt x="10012" y="4642"/>
                  </a:lnTo>
                  <a:cubicBezTo>
                    <a:pt x="10012" y="5155"/>
                    <a:pt x="10877" y="5570"/>
                    <a:pt x="11944" y="5570"/>
                  </a:cubicBezTo>
                  <a:lnTo>
                    <a:pt x="0" y="21600"/>
                  </a:lnTo>
                  <a:lnTo>
                    <a:pt x="14841" y="5570"/>
                  </a:lnTo>
                  <a:lnTo>
                    <a:pt x="19669" y="5570"/>
                  </a:lnTo>
                  <a:cubicBezTo>
                    <a:pt x="20735" y="5570"/>
                    <a:pt x="21600" y="5155"/>
                    <a:pt x="21600" y="4642"/>
                  </a:cubicBezTo>
                  <a:lnTo>
                    <a:pt x="21600" y="928"/>
                  </a:lnTo>
                  <a:cubicBezTo>
                    <a:pt x="21600" y="416"/>
                    <a:pt x="20735" y="0"/>
                    <a:pt x="19669" y="0"/>
                  </a:cubicBezTo>
                  <a:lnTo>
                    <a:pt x="11944" y="0"/>
                  </a:lnTo>
                  <a:close/>
                </a:path>
              </a:pathLst>
            </a:custGeom>
            <a:solidFill>
              <a:srgbClr val="CBCBCB"/>
            </a:solidFill>
            <a:ln w="12700" cap="flat">
              <a:solidFill>
                <a:srgbClr val="000000"/>
              </a:solidFill>
              <a:prstDash val="solid"/>
              <a:round/>
            </a:ln>
            <a:effectLst/>
          </p:spPr>
          <p:txBody>
            <a:bodyPr wrap="square" lIns="45719" tIns="45719" rIns="45719" bIns="45719" numCol="1" anchor="t">
              <a:noAutofit/>
            </a:bodyPr>
            <a:lstStyle/>
            <a:p>
              <a:pPr defTabSz="914400">
                <a:lnSpc>
                  <a:spcPct val="80000"/>
                </a:lnSpc>
                <a:spcBef>
                  <a:spcPts val="400"/>
                </a:spcBef>
                <a:defRPr sz="1800">
                  <a:latin typeface="Times New Roman"/>
                  <a:ea typeface="Times New Roman"/>
                  <a:cs typeface="Times New Roman"/>
                  <a:sym typeface="Times New Roman"/>
                </a:defRPr>
              </a:pPr>
              <a:endParaRPr/>
            </a:p>
          </p:txBody>
        </p:sp>
        <p:sp>
          <p:nvSpPr>
            <p:cNvPr id="264" name="İstisnayı çözme"/>
            <p:cNvSpPr txBox="1"/>
            <p:nvPr/>
          </p:nvSpPr>
          <p:spPr>
            <a:xfrm>
              <a:off x="2934652" y="28673"/>
              <a:ext cx="2861861" cy="114082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spAutoFit/>
            </a:bodyPr>
            <a:lstStyle>
              <a:lvl1pPr defTabSz="914400">
                <a:lnSpc>
                  <a:spcPct val="80000"/>
                </a:lnSpc>
                <a:spcBef>
                  <a:spcPts val="400"/>
                </a:spcBef>
                <a:defRPr sz="2700">
                  <a:latin typeface="Times New Roman"/>
                  <a:ea typeface="Times New Roman"/>
                  <a:cs typeface="Times New Roman"/>
                  <a:sym typeface="Times New Roman"/>
                </a:defRPr>
              </a:lvl1pPr>
            </a:lstStyle>
            <a:p>
              <a:r>
                <a:rPr lang="en-US" dirty="0"/>
                <a:t>Resolve an exception
</a:t>
              </a:r>
              <a:endParaRPr dirty="0"/>
            </a:p>
          </p:txBody>
        </p:sp>
      </p:grpSp>
      <p:sp>
        <p:nvSpPr>
          <p:cNvPr id="266" name="Rectangle"/>
          <p:cNvSpPr/>
          <p:nvPr/>
        </p:nvSpPr>
        <p:spPr>
          <a:xfrm>
            <a:off x="7674536" y="6349573"/>
            <a:ext cx="2819401" cy="336301"/>
          </a:xfrm>
          <a:prstGeom prst="rect">
            <a:avLst/>
          </a:prstGeom>
          <a:solidFill>
            <a:srgbClr val="CBCBCB">
              <a:alpha val="45097"/>
            </a:srgbClr>
          </a:solidFill>
          <a:ln w="12700">
            <a:solidFill>
              <a:srgbClr val="000000"/>
            </a:solidFill>
          </a:ln>
        </p:spPr>
        <p:txBody>
          <a:bodyPr lIns="45719" rIns="45719" anchor="ctr"/>
          <a:lstStyle/>
          <a:p>
            <a:pPr defTabSz="914400">
              <a:defRPr sz="1800">
                <a:latin typeface="Times New Roman"/>
                <a:ea typeface="Times New Roman"/>
                <a:cs typeface="Times New Roman"/>
                <a:sym typeface="Times New Roman"/>
              </a:defRPr>
            </a:pPr>
            <a:endParaRP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iterate>
                                    <p:tmAbs val="0"/>
                                  </p:iterate>
                                  <p:childTnLst>
                                    <p:set>
                                      <p:cBhvr>
                                        <p:cTn id="6" fill="hold"/>
                                        <p:tgtEl>
                                          <p:spTgt spid="265"/>
                                        </p:tgtEl>
                                        <p:attrNameLst>
                                          <p:attrName>style.visibility</p:attrName>
                                        </p:attrNameLst>
                                      </p:cBhvr>
                                      <p:to>
                                        <p:strVal val="visible"/>
                                      </p:to>
                                    </p:set>
                                    <p:anim calcmode="lin" valueType="num">
                                      <p:cBhvr>
                                        <p:cTn id="7" dur="500" fill="hold"/>
                                        <p:tgtEl>
                                          <p:spTgt spid="265"/>
                                        </p:tgtEl>
                                        <p:attrNameLst>
                                          <p:attrName>ppt_x</p:attrName>
                                        </p:attrNameLst>
                                      </p:cBhvr>
                                      <p:tavLst>
                                        <p:tav tm="0">
                                          <p:val>
                                            <p:strVal val="0-#ppt_w/2"/>
                                          </p:val>
                                        </p:tav>
                                        <p:tav tm="100000">
                                          <p:val>
                                            <p:strVal val="#ppt_x"/>
                                          </p:val>
                                        </p:tav>
                                      </p:tavLst>
                                    </p:anim>
                                    <p:anim calcmode="lin" valueType="num">
                                      <p:cBhvr>
                                        <p:cTn id="8" dur="500" fill="hold"/>
                                        <p:tgtEl>
                                          <p:spTgt spid="26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5" grpId="0" animBg="1" advAuto="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 name="İstisnalar (Exceptions)"/>
          <p:cNvSpPr txBox="1">
            <a:spLocks noGrp="1"/>
          </p:cNvSpPr>
          <p:nvPr>
            <p:ph type="title"/>
          </p:nvPr>
        </p:nvSpPr>
        <p:spPr>
          <a:prstGeom prst="rect">
            <a:avLst/>
          </a:prstGeom>
        </p:spPr>
        <p:txBody>
          <a:bodyPr/>
          <a:lstStyle/>
          <a:p>
            <a:r>
              <a:rPr lang="en-US" dirty="0"/>
              <a:t>Exceptions</a:t>
            </a:r>
            <a:endParaRPr dirty="0"/>
          </a:p>
        </p:txBody>
      </p:sp>
      <p:sp>
        <p:nvSpPr>
          <p:cNvPr id="269" name="try {…"/>
          <p:cNvSpPr txBox="1">
            <a:spLocks noGrp="1"/>
          </p:cNvSpPr>
          <p:nvPr>
            <p:ph type="body" sz="quarter" idx="1"/>
          </p:nvPr>
        </p:nvSpPr>
        <p:spPr>
          <a:xfrm>
            <a:off x="7598336" y="3742676"/>
            <a:ext cx="4648201" cy="5105401"/>
          </a:xfrm>
          <a:prstGeom prst="rect">
            <a:avLst/>
          </a:prstGeom>
        </p:spPr>
        <p:txBody>
          <a:bodyPr lIns="46037" tIns="46037" rIns="46037" bIns="46037"/>
          <a:lstStyle/>
          <a:p>
            <a:pPr marL="246888" indent="-246888" defTabSz="658368">
              <a:lnSpc>
                <a:spcPct val="80000"/>
              </a:lnSpc>
              <a:spcBef>
                <a:spcPts val="300"/>
              </a:spcBef>
              <a:buSzTx/>
              <a:buFont typeface="Monotype Sorts"/>
              <a:buNone/>
              <a:defRPr sz="2160" b="1">
                <a:latin typeface="Courier New"/>
                <a:ea typeface="Courier New"/>
                <a:cs typeface="Courier New"/>
                <a:sym typeface="Courier New"/>
              </a:defRPr>
            </a:pPr>
            <a:r>
              <a:t>try {  </a:t>
            </a:r>
          </a:p>
          <a:p>
            <a:pPr marL="246888" indent="-246888" defTabSz="658368">
              <a:lnSpc>
                <a:spcPct val="80000"/>
              </a:lnSpc>
              <a:spcBef>
                <a:spcPts val="300"/>
              </a:spcBef>
              <a:buSzTx/>
              <a:buFont typeface="Monotype Sorts"/>
              <a:buNone/>
              <a:defRPr sz="2160" b="1">
                <a:latin typeface="Courier New"/>
                <a:ea typeface="Courier New"/>
                <a:cs typeface="Courier New"/>
                <a:sym typeface="Courier New"/>
              </a:defRPr>
            </a:pPr>
            <a:r>
              <a:t>  statement1;</a:t>
            </a:r>
          </a:p>
          <a:p>
            <a:pPr marL="246888" indent="-246888" defTabSz="658368">
              <a:lnSpc>
                <a:spcPct val="80000"/>
              </a:lnSpc>
              <a:spcBef>
                <a:spcPts val="300"/>
              </a:spcBef>
              <a:buSzTx/>
              <a:buFont typeface="Monotype Sorts"/>
              <a:buNone/>
              <a:defRPr sz="2160" b="1">
                <a:latin typeface="Courier New"/>
                <a:ea typeface="Courier New"/>
                <a:cs typeface="Courier New"/>
                <a:sym typeface="Courier New"/>
              </a:defRPr>
            </a:pPr>
            <a:r>
              <a:t>  statement2;</a:t>
            </a:r>
          </a:p>
          <a:p>
            <a:pPr marL="246888" indent="-246888" defTabSz="658368">
              <a:lnSpc>
                <a:spcPct val="80000"/>
              </a:lnSpc>
              <a:spcBef>
                <a:spcPts val="300"/>
              </a:spcBef>
              <a:buSzTx/>
              <a:buFont typeface="Monotype Sorts"/>
              <a:buNone/>
              <a:defRPr sz="2160" b="1">
                <a:latin typeface="Courier New"/>
                <a:ea typeface="Courier New"/>
                <a:cs typeface="Courier New"/>
                <a:sym typeface="Courier New"/>
              </a:defRPr>
            </a:pPr>
            <a:r>
              <a:t>  statement3;</a:t>
            </a:r>
          </a:p>
          <a:p>
            <a:pPr marL="246888" indent="-246888" defTabSz="658368">
              <a:lnSpc>
                <a:spcPct val="80000"/>
              </a:lnSpc>
              <a:spcBef>
                <a:spcPts val="300"/>
              </a:spcBef>
              <a:buSzTx/>
              <a:buFont typeface="Monotype Sorts"/>
              <a:buNone/>
              <a:defRPr sz="2160" b="1">
                <a:latin typeface="Courier New"/>
                <a:ea typeface="Courier New"/>
                <a:cs typeface="Courier New"/>
                <a:sym typeface="Courier New"/>
              </a:defRPr>
            </a:pPr>
            <a:r>
              <a:t>}</a:t>
            </a:r>
          </a:p>
          <a:p>
            <a:pPr marL="246888" indent="-246888" defTabSz="658368">
              <a:lnSpc>
                <a:spcPct val="80000"/>
              </a:lnSpc>
              <a:spcBef>
                <a:spcPts val="300"/>
              </a:spcBef>
              <a:buSzTx/>
              <a:buFont typeface="Monotype Sorts"/>
              <a:buNone/>
              <a:defRPr sz="2160" b="1">
                <a:latin typeface="Courier New"/>
                <a:ea typeface="Courier New"/>
                <a:cs typeface="Courier New"/>
                <a:sym typeface="Courier New"/>
              </a:defRPr>
            </a:pPr>
            <a:r>
              <a:t>catch(Exception1 ex) { </a:t>
            </a:r>
          </a:p>
          <a:p>
            <a:pPr marL="246888" indent="-246888" defTabSz="658368">
              <a:lnSpc>
                <a:spcPct val="80000"/>
              </a:lnSpc>
              <a:spcBef>
                <a:spcPts val="300"/>
              </a:spcBef>
              <a:buSzTx/>
              <a:buFont typeface="Monotype Sorts"/>
              <a:buNone/>
              <a:defRPr sz="2160" b="1">
                <a:latin typeface="Courier New"/>
                <a:ea typeface="Courier New"/>
                <a:cs typeface="Courier New"/>
                <a:sym typeface="Courier New"/>
              </a:defRPr>
            </a:pPr>
            <a:r>
              <a:t>  handling ex; </a:t>
            </a:r>
          </a:p>
          <a:p>
            <a:pPr marL="246888" indent="-246888" defTabSz="658368">
              <a:lnSpc>
                <a:spcPct val="80000"/>
              </a:lnSpc>
              <a:spcBef>
                <a:spcPts val="300"/>
              </a:spcBef>
              <a:buSzTx/>
              <a:buFont typeface="Monotype Sorts"/>
              <a:buNone/>
              <a:defRPr sz="2160" b="1">
                <a:latin typeface="Courier New"/>
                <a:ea typeface="Courier New"/>
                <a:cs typeface="Courier New"/>
                <a:sym typeface="Courier New"/>
              </a:defRPr>
            </a:pPr>
            <a:r>
              <a:t>}</a:t>
            </a:r>
          </a:p>
          <a:p>
            <a:pPr marL="246888" indent="-246888" defTabSz="658368">
              <a:lnSpc>
                <a:spcPct val="80000"/>
              </a:lnSpc>
              <a:spcBef>
                <a:spcPts val="300"/>
              </a:spcBef>
              <a:buSzTx/>
              <a:buFont typeface="Monotype Sorts"/>
              <a:buNone/>
              <a:defRPr sz="2160" b="1">
                <a:latin typeface="Courier New"/>
                <a:ea typeface="Courier New"/>
                <a:cs typeface="Courier New"/>
                <a:sym typeface="Courier New"/>
              </a:defRPr>
            </a:pPr>
            <a:r>
              <a:t>catch(Exception2 ex) { </a:t>
            </a:r>
          </a:p>
          <a:p>
            <a:pPr marL="246888" indent="-246888" defTabSz="658368">
              <a:lnSpc>
                <a:spcPct val="80000"/>
              </a:lnSpc>
              <a:spcBef>
                <a:spcPts val="300"/>
              </a:spcBef>
              <a:buSzTx/>
              <a:buFont typeface="Monotype Sorts"/>
              <a:buNone/>
              <a:defRPr sz="2160" b="1">
                <a:latin typeface="Courier New"/>
                <a:ea typeface="Courier New"/>
                <a:cs typeface="Courier New"/>
                <a:sym typeface="Courier New"/>
              </a:defRPr>
            </a:pPr>
            <a:r>
              <a:t>  handling ex; </a:t>
            </a:r>
          </a:p>
          <a:p>
            <a:pPr marL="246888" indent="-246888" defTabSz="658368">
              <a:lnSpc>
                <a:spcPct val="80000"/>
              </a:lnSpc>
              <a:spcBef>
                <a:spcPts val="300"/>
              </a:spcBef>
              <a:buSzTx/>
              <a:buFont typeface="Monotype Sorts"/>
              <a:buNone/>
              <a:defRPr sz="2160" b="1">
                <a:latin typeface="Courier New"/>
                <a:ea typeface="Courier New"/>
                <a:cs typeface="Courier New"/>
                <a:sym typeface="Courier New"/>
              </a:defRPr>
            </a:pPr>
            <a:r>
              <a:t>  throw ex;</a:t>
            </a:r>
          </a:p>
          <a:p>
            <a:pPr marL="246888" indent="-246888" defTabSz="658368">
              <a:lnSpc>
                <a:spcPct val="80000"/>
              </a:lnSpc>
              <a:spcBef>
                <a:spcPts val="300"/>
              </a:spcBef>
              <a:buSzTx/>
              <a:buFont typeface="Monotype Sorts"/>
              <a:buNone/>
              <a:defRPr sz="2160" b="1">
                <a:latin typeface="Courier New"/>
                <a:ea typeface="Courier New"/>
                <a:cs typeface="Courier New"/>
                <a:sym typeface="Courier New"/>
              </a:defRPr>
            </a:pPr>
            <a:r>
              <a:t>}</a:t>
            </a:r>
          </a:p>
          <a:p>
            <a:pPr marL="246888" indent="-246888" defTabSz="658368">
              <a:lnSpc>
                <a:spcPct val="80000"/>
              </a:lnSpc>
              <a:spcBef>
                <a:spcPts val="300"/>
              </a:spcBef>
              <a:buSzTx/>
              <a:buFont typeface="Monotype Sorts"/>
              <a:buNone/>
              <a:defRPr sz="2160" b="1">
                <a:latin typeface="Courier New"/>
                <a:ea typeface="Courier New"/>
                <a:cs typeface="Courier New"/>
                <a:sym typeface="Courier New"/>
              </a:defRPr>
            </a:pPr>
            <a:r>
              <a:t>finally { </a:t>
            </a:r>
          </a:p>
          <a:p>
            <a:pPr marL="246888" indent="-246888" defTabSz="658368">
              <a:lnSpc>
                <a:spcPct val="80000"/>
              </a:lnSpc>
              <a:spcBef>
                <a:spcPts val="300"/>
              </a:spcBef>
              <a:buSzTx/>
              <a:buFont typeface="Monotype Sorts"/>
              <a:buNone/>
              <a:defRPr sz="2160" b="1">
                <a:latin typeface="Courier New"/>
                <a:ea typeface="Courier New"/>
                <a:cs typeface="Courier New"/>
                <a:sym typeface="Courier New"/>
              </a:defRPr>
            </a:pPr>
            <a:r>
              <a:t>  finalStatements; </a:t>
            </a:r>
          </a:p>
          <a:p>
            <a:pPr marL="246888" indent="-246888" defTabSz="658368">
              <a:lnSpc>
                <a:spcPct val="80000"/>
              </a:lnSpc>
              <a:spcBef>
                <a:spcPts val="300"/>
              </a:spcBef>
              <a:buSzTx/>
              <a:buFont typeface="Monotype Sorts"/>
              <a:buNone/>
              <a:defRPr sz="2160" b="1">
                <a:latin typeface="Courier New"/>
                <a:ea typeface="Courier New"/>
                <a:cs typeface="Courier New"/>
                <a:sym typeface="Courier New"/>
              </a:defRPr>
            </a:pPr>
            <a:r>
              <a:t>}</a:t>
            </a:r>
          </a:p>
          <a:p>
            <a:pPr marL="246888" indent="-246888" defTabSz="658368">
              <a:lnSpc>
                <a:spcPct val="80000"/>
              </a:lnSpc>
              <a:spcBef>
                <a:spcPts val="500"/>
              </a:spcBef>
              <a:buSzTx/>
              <a:buFont typeface="Monotype Sorts"/>
              <a:buNone/>
              <a:defRPr sz="2160" b="1">
                <a:latin typeface="Courier New"/>
                <a:ea typeface="Courier New"/>
                <a:cs typeface="Courier New"/>
                <a:sym typeface="Courier New"/>
              </a:defRPr>
            </a:pPr>
            <a:endParaRPr/>
          </a:p>
          <a:p>
            <a:pPr marL="246888" indent="-246888" defTabSz="658368">
              <a:lnSpc>
                <a:spcPct val="80000"/>
              </a:lnSpc>
              <a:spcBef>
                <a:spcPts val="300"/>
              </a:spcBef>
              <a:buSzTx/>
              <a:buFont typeface="Monotype Sorts"/>
              <a:buNone/>
              <a:defRPr sz="2160" b="1">
                <a:latin typeface="Courier New"/>
                <a:ea typeface="Courier New"/>
                <a:cs typeface="Courier New"/>
                <a:sym typeface="Courier New"/>
              </a:defRPr>
            </a:pPr>
            <a:r>
              <a:t>Next statement;</a:t>
            </a:r>
          </a:p>
        </p:txBody>
      </p:sp>
      <p:grpSp>
        <p:nvGrpSpPr>
          <p:cNvPr id="272" name="Group"/>
          <p:cNvGrpSpPr/>
          <p:nvPr/>
        </p:nvGrpSpPr>
        <p:grpSpPr>
          <a:xfrm>
            <a:off x="10727488" y="2767814"/>
            <a:ext cx="8508563" cy="5013708"/>
            <a:chOff x="0" y="0"/>
            <a:chExt cx="8508562" cy="5013707"/>
          </a:xfrm>
        </p:grpSpPr>
        <p:sp>
          <p:nvSpPr>
            <p:cNvPr id="270" name="Shape"/>
            <p:cNvSpPr/>
            <p:nvPr/>
          </p:nvSpPr>
          <p:spPr>
            <a:xfrm>
              <a:off x="0" y="0"/>
              <a:ext cx="8508563" cy="5013708"/>
            </a:xfrm>
            <a:custGeom>
              <a:avLst/>
              <a:gdLst/>
              <a:ahLst/>
              <a:cxnLst>
                <a:cxn ang="0">
                  <a:pos x="wd2" y="hd2"/>
                </a:cxn>
                <a:cxn ang="5400000">
                  <a:pos x="wd2" y="hd2"/>
                </a:cxn>
                <a:cxn ang="10800000">
                  <a:pos x="wd2" y="hd2"/>
                </a:cxn>
                <a:cxn ang="16200000">
                  <a:pos x="wd2" y="hd2"/>
                </a:cxn>
              </a:cxnLst>
              <a:rect l="0" t="0" r="r" b="b"/>
              <a:pathLst>
                <a:path w="21600" h="21600" extrusionOk="0">
                  <a:moveTo>
                    <a:pt x="11800" y="0"/>
                  </a:moveTo>
                  <a:cubicBezTo>
                    <a:pt x="10718" y="0"/>
                    <a:pt x="9840" y="284"/>
                    <a:pt x="9840" y="634"/>
                  </a:cubicBezTo>
                  <a:lnTo>
                    <a:pt x="9840" y="3168"/>
                  </a:lnTo>
                  <a:cubicBezTo>
                    <a:pt x="9840" y="3518"/>
                    <a:pt x="10718" y="3801"/>
                    <a:pt x="11800" y="3801"/>
                  </a:cubicBezTo>
                  <a:lnTo>
                    <a:pt x="0" y="21600"/>
                  </a:lnTo>
                  <a:lnTo>
                    <a:pt x="14740" y="3801"/>
                  </a:lnTo>
                  <a:lnTo>
                    <a:pt x="19640" y="3801"/>
                  </a:lnTo>
                  <a:cubicBezTo>
                    <a:pt x="20723" y="3801"/>
                    <a:pt x="21600" y="3518"/>
                    <a:pt x="21600" y="3168"/>
                  </a:cubicBezTo>
                  <a:lnTo>
                    <a:pt x="21600" y="634"/>
                  </a:lnTo>
                  <a:cubicBezTo>
                    <a:pt x="21600" y="284"/>
                    <a:pt x="20723" y="0"/>
                    <a:pt x="19640" y="0"/>
                  </a:cubicBezTo>
                  <a:lnTo>
                    <a:pt x="11800" y="0"/>
                  </a:lnTo>
                  <a:close/>
                </a:path>
              </a:pathLst>
            </a:custGeom>
            <a:solidFill>
              <a:srgbClr val="CBCBCB"/>
            </a:solidFill>
            <a:ln w="12700" cap="flat">
              <a:solidFill>
                <a:srgbClr val="000000"/>
              </a:solidFill>
              <a:prstDash val="solid"/>
              <a:round/>
            </a:ln>
            <a:effectLst/>
          </p:spPr>
          <p:txBody>
            <a:bodyPr wrap="square" lIns="45719" tIns="45719" rIns="45719" bIns="45719" numCol="1" anchor="t">
              <a:noAutofit/>
            </a:bodyPr>
            <a:lstStyle/>
            <a:p>
              <a:pPr defTabSz="914400">
                <a:lnSpc>
                  <a:spcPct val="80000"/>
                </a:lnSpc>
                <a:spcBef>
                  <a:spcPts val="400"/>
                </a:spcBef>
                <a:defRPr sz="1800">
                  <a:latin typeface="Times New Roman"/>
                  <a:ea typeface="Times New Roman"/>
                  <a:cs typeface="Times New Roman"/>
                  <a:sym typeface="Times New Roman"/>
                </a:defRPr>
              </a:pPr>
              <a:endParaRPr/>
            </a:p>
          </p:txBody>
        </p:sp>
        <p:sp>
          <p:nvSpPr>
            <p:cNvPr id="271" name="Final bloğu yürütülür."/>
            <p:cNvSpPr txBox="1"/>
            <p:nvPr/>
          </p:nvSpPr>
          <p:spPr>
            <a:xfrm>
              <a:off x="4121302" y="41502"/>
              <a:ext cx="4142259" cy="123858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noAutofit/>
            </a:bodyPr>
            <a:lstStyle>
              <a:lvl1pPr defTabSz="914400">
                <a:lnSpc>
                  <a:spcPct val="80000"/>
                </a:lnSpc>
                <a:spcBef>
                  <a:spcPts val="400"/>
                </a:spcBef>
                <a:defRPr sz="3000">
                  <a:latin typeface="Times New Roman"/>
                  <a:ea typeface="Times New Roman"/>
                  <a:cs typeface="Times New Roman"/>
                  <a:sym typeface="Times New Roman"/>
                </a:defRPr>
              </a:lvl1pPr>
            </a:lstStyle>
            <a:p>
              <a:r>
                <a:rPr lang="en-US" dirty="0"/>
                <a:t>The final block is executed.
</a:t>
              </a:r>
              <a:endParaRPr dirty="0"/>
            </a:p>
          </p:txBody>
        </p:sp>
      </p:grpSp>
      <p:sp>
        <p:nvSpPr>
          <p:cNvPr id="273" name="Rectangle"/>
          <p:cNvSpPr/>
          <p:nvPr/>
        </p:nvSpPr>
        <p:spPr>
          <a:xfrm>
            <a:off x="7927974" y="7492573"/>
            <a:ext cx="2819401" cy="304801"/>
          </a:xfrm>
          <a:prstGeom prst="rect">
            <a:avLst/>
          </a:prstGeom>
          <a:solidFill>
            <a:srgbClr val="CBCBCB">
              <a:alpha val="45097"/>
            </a:srgbClr>
          </a:solidFill>
          <a:ln w="12700">
            <a:solidFill>
              <a:srgbClr val="000000"/>
            </a:solidFill>
          </a:ln>
        </p:spPr>
        <p:txBody>
          <a:bodyPr lIns="45719" rIns="45719" anchor="ctr"/>
          <a:lstStyle/>
          <a:p>
            <a:pPr defTabSz="914400">
              <a:defRPr sz="1800">
                <a:latin typeface="Times New Roman"/>
                <a:ea typeface="Times New Roman"/>
                <a:cs typeface="Times New Roman"/>
                <a:sym typeface="Times New Roman"/>
              </a:defRPr>
            </a:pPr>
            <a:endParaRP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iterate>
                                    <p:tmAbs val="0"/>
                                  </p:iterate>
                                  <p:childTnLst>
                                    <p:set>
                                      <p:cBhvr>
                                        <p:cTn id="6" fill="hold"/>
                                        <p:tgtEl>
                                          <p:spTgt spid="272"/>
                                        </p:tgtEl>
                                        <p:attrNameLst>
                                          <p:attrName>style.visibility</p:attrName>
                                        </p:attrNameLst>
                                      </p:cBhvr>
                                      <p:to>
                                        <p:strVal val="visible"/>
                                      </p:to>
                                    </p:set>
                                    <p:anim calcmode="lin" valueType="num">
                                      <p:cBhvr>
                                        <p:cTn id="7" dur="500" fill="hold"/>
                                        <p:tgtEl>
                                          <p:spTgt spid="272"/>
                                        </p:tgtEl>
                                        <p:attrNameLst>
                                          <p:attrName>ppt_x</p:attrName>
                                        </p:attrNameLst>
                                      </p:cBhvr>
                                      <p:tavLst>
                                        <p:tav tm="0">
                                          <p:val>
                                            <p:strVal val="0-#ppt_w/2"/>
                                          </p:val>
                                        </p:tav>
                                        <p:tav tm="100000">
                                          <p:val>
                                            <p:strVal val="#ppt_x"/>
                                          </p:val>
                                        </p:tav>
                                      </p:tavLst>
                                    </p:anim>
                                    <p:anim calcmode="lin" valueType="num">
                                      <p:cBhvr>
                                        <p:cTn id="8" dur="500" fill="hold"/>
                                        <p:tgtEl>
                                          <p:spTgt spid="27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2" grpId="0" animBg="1" advAuto="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 name="İstisnalar (Exceptions)"/>
          <p:cNvSpPr txBox="1">
            <a:spLocks noGrp="1"/>
          </p:cNvSpPr>
          <p:nvPr>
            <p:ph type="title"/>
          </p:nvPr>
        </p:nvSpPr>
        <p:spPr>
          <a:prstGeom prst="rect">
            <a:avLst/>
          </a:prstGeom>
        </p:spPr>
        <p:txBody>
          <a:bodyPr/>
          <a:lstStyle/>
          <a:p>
            <a:r>
              <a:rPr lang="en-US" dirty="0"/>
              <a:t>Exceptions</a:t>
            </a:r>
            <a:endParaRPr dirty="0"/>
          </a:p>
        </p:txBody>
      </p:sp>
      <p:sp>
        <p:nvSpPr>
          <p:cNvPr id="276" name="try {…"/>
          <p:cNvSpPr txBox="1">
            <a:spLocks noGrp="1"/>
          </p:cNvSpPr>
          <p:nvPr>
            <p:ph type="body" sz="quarter" idx="1"/>
          </p:nvPr>
        </p:nvSpPr>
        <p:spPr>
          <a:xfrm>
            <a:off x="7598336" y="3742676"/>
            <a:ext cx="4648201" cy="5105401"/>
          </a:xfrm>
          <a:prstGeom prst="rect">
            <a:avLst/>
          </a:prstGeom>
        </p:spPr>
        <p:txBody>
          <a:bodyPr lIns="46037" tIns="46037" rIns="46037" bIns="46037"/>
          <a:lstStyle/>
          <a:p>
            <a:pPr marL="246888" indent="-246888" defTabSz="658368">
              <a:lnSpc>
                <a:spcPct val="80000"/>
              </a:lnSpc>
              <a:spcBef>
                <a:spcPts val="300"/>
              </a:spcBef>
              <a:buSzTx/>
              <a:buFont typeface="Monotype Sorts"/>
              <a:buNone/>
              <a:defRPr sz="2160" b="1">
                <a:latin typeface="Courier New"/>
                <a:ea typeface="Courier New"/>
                <a:cs typeface="Courier New"/>
                <a:sym typeface="Courier New"/>
              </a:defRPr>
            </a:pPr>
            <a:r>
              <a:t>try {  </a:t>
            </a:r>
          </a:p>
          <a:p>
            <a:pPr marL="246888" indent="-246888" defTabSz="658368">
              <a:lnSpc>
                <a:spcPct val="80000"/>
              </a:lnSpc>
              <a:spcBef>
                <a:spcPts val="300"/>
              </a:spcBef>
              <a:buSzTx/>
              <a:buFont typeface="Monotype Sorts"/>
              <a:buNone/>
              <a:defRPr sz="2160" b="1">
                <a:latin typeface="Courier New"/>
                <a:ea typeface="Courier New"/>
                <a:cs typeface="Courier New"/>
                <a:sym typeface="Courier New"/>
              </a:defRPr>
            </a:pPr>
            <a:r>
              <a:t>  statement1;</a:t>
            </a:r>
          </a:p>
          <a:p>
            <a:pPr marL="246888" indent="-246888" defTabSz="658368">
              <a:lnSpc>
                <a:spcPct val="80000"/>
              </a:lnSpc>
              <a:spcBef>
                <a:spcPts val="300"/>
              </a:spcBef>
              <a:buSzTx/>
              <a:buFont typeface="Monotype Sorts"/>
              <a:buNone/>
              <a:defRPr sz="2160" b="1">
                <a:latin typeface="Courier New"/>
                <a:ea typeface="Courier New"/>
                <a:cs typeface="Courier New"/>
                <a:sym typeface="Courier New"/>
              </a:defRPr>
            </a:pPr>
            <a:r>
              <a:t>  statement2;</a:t>
            </a:r>
          </a:p>
          <a:p>
            <a:pPr marL="246888" indent="-246888" defTabSz="658368">
              <a:lnSpc>
                <a:spcPct val="80000"/>
              </a:lnSpc>
              <a:spcBef>
                <a:spcPts val="300"/>
              </a:spcBef>
              <a:buSzTx/>
              <a:buFont typeface="Monotype Sorts"/>
              <a:buNone/>
              <a:defRPr sz="2160" b="1">
                <a:latin typeface="Courier New"/>
                <a:ea typeface="Courier New"/>
                <a:cs typeface="Courier New"/>
                <a:sym typeface="Courier New"/>
              </a:defRPr>
            </a:pPr>
            <a:r>
              <a:t>  statement3;</a:t>
            </a:r>
          </a:p>
          <a:p>
            <a:pPr marL="246888" indent="-246888" defTabSz="658368">
              <a:lnSpc>
                <a:spcPct val="80000"/>
              </a:lnSpc>
              <a:spcBef>
                <a:spcPts val="300"/>
              </a:spcBef>
              <a:buSzTx/>
              <a:buFont typeface="Monotype Sorts"/>
              <a:buNone/>
              <a:defRPr sz="2160" b="1">
                <a:latin typeface="Courier New"/>
                <a:ea typeface="Courier New"/>
                <a:cs typeface="Courier New"/>
                <a:sym typeface="Courier New"/>
              </a:defRPr>
            </a:pPr>
            <a:r>
              <a:t>}</a:t>
            </a:r>
          </a:p>
          <a:p>
            <a:pPr marL="246888" indent="-246888" defTabSz="658368">
              <a:lnSpc>
                <a:spcPct val="80000"/>
              </a:lnSpc>
              <a:spcBef>
                <a:spcPts val="300"/>
              </a:spcBef>
              <a:buSzTx/>
              <a:buFont typeface="Monotype Sorts"/>
              <a:buNone/>
              <a:defRPr sz="2160" b="1">
                <a:latin typeface="Courier New"/>
                <a:ea typeface="Courier New"/>
                <a:cs typeface="Courier New"/>
                <a:sym typeface="Courier New"/>
              </a:defRPr>
            </a:pPr>
            <a:r>
              <a:t>catch(Exception1 ex) { </a:t>
            </a:r>
          </a:p>
          <a:p>
            <a:pPr marL="246888" indent="-246888" defTabSz="658368">
              <a:lnSpc>
                <a:spcPct val="80000"/>
              </a:lnSpc>
              <a:spcBef>
                <a:spcPts val="300"/>
              </a:spcBef>
              <a:buSzTx/>
              <a:buFont typeface="Monotype Sorts"/>
              <a:buNone/>
              <a:defRPr sz="2160" b="1">
                <a:latin typeface="Courier New"/>
                <a:ea typeface="Courier New"/>
                <a:cs typeface="Courier New"/>
                <a:sym typeface="Courier New"/>
              </a:defRPr>
            </a:pPr>
            <a:r>
              <a:t>  handling ex; </a:t>
            </a:r>
          </a:p>
          <a:p>
            <a:pPr marL="246888" indent="-246888" defTabSz="658368">
              <a:lnSpc>
                <a:spcPct val="80000"/>
              </a:lnSpc>
              <a:spcBef>
                <a:spcPts val="300"/>
              </a:spcBef>
              <a:buSzTx/>
              <a:buFont typeface="Monotype Sorts"/>
              <a:buNone/>
              <a:defRPr sz="2160" b="1">
                <a:latin typeface="Courier New"/>
                <a:ea typeface="Courier New"/>
                <a:cs typeface="Courier New"/>
                <a:sym typeface="Courier New"/>
              </a:defRPr>
            </a:pPr>
            <a:r>
              <a:t>}</a:t>
            </a:r>
          </a:p>
          <a:p>
            <a:pPr marL="246888" indent="-246888" defTabSz="658368">
              <a:lnSpc>
                <a:spcPct val="80000"/>
              </a:lnSpc>
              <a:spcBef>
                <a:spcPts val="300"/>
              </a:spcBef>
              <a:buSzTx/>
              <a:buFont typeface="Monotype Sorts"/>
              <a:buNone/>
              <a:defRPr sz="2160" b="1">
                <a:latin typeface="Courier New"/>
                <a:ea typeface="Courier New"/>
                <a:cs typeface="Courier New"/>
                <a:sym typeface="Courier New"/>
              </a:defRPr>
            </a:pPr>
            <a:r>
              <a:t>catch(Exception2 ex) { </a:t>
            </a:r>
          </a:p>
          <a:p>
            <a:pPr marL="246888" indent="-246888" defTabSz="658368">
              <a:lnSpc>
                <a:spcPct val="80000"/>
              </a:lnSpc>
              <a:spcBef>
                <a:spcPts val="300"/>
              </a:spcBef>
              <a:buSzTx/>
              <a:buFont typeface="Monotype Sorts"/>
              <a:buNone/>
              <a:defRPr sz="2160" b="1">
                <a:latin typeface="Courier New"/>
                <a:ea typeface="Courier New"/>
                <a:cs typeface="Courier New"/>
                <a:sym typeface="Courier New"/>
              </a:defRPr>
            </a:pPr>
            <a:r>
              <a:t>  handling ex; </a:t>
            </a:r>
          </a:p>
          <a:p>
            <a:pPr marL="246888" indent="-246888" defTabSz="658368">
              <a:lnSpc>
                <a:spcPct val="80000"/>
              </a:lnSpc>
              <a:spcBef>
                <a:spcPts val="300"/>
              </a:spcBef>
              <a:buSzTx/>
              <a:buFont typeface="Monotype Sorts"/>
              <a:buNone/>
              <a:defRPr sz="2160" b="1">
                <a:latin typeface="Courier New"/>
                <a:ea typeface="Courier New"/>
                <a:cs typeface="Courier New"/>
                <a:sym typeface="Courier New"/>
              </a:defRPr>
            </a:pPr>
            <a:r>
              <a:t>  throw ex;</a:t>
            </a:r>
          </a:p>
          <a:p>
            <a:pPr marL="246888" indent="-246888" defTabSz="658368">
              <a:lnSpc>
                <a:spcPct val="80000"/>
              </a:lnSpc>
              <a:spcBef>
                <a:spcPts val="300"/>
              </a:spcBef>
              <a:buSzTx/>
              <a:buFont typeface="Monotype Sorts"/>
              <a:buNone/>
              <a:defRPr sz="2160" b="1">
                <a:latin typeface="Courier New"/>
                <a:ea typeface="Courier New"/>
                <a:cs typeface="Courier New"/>
                <a:sym typeface="Courier New"/>
              </a:defRPr>
            </a:pPr>
            <a:r>
              <a:t>}</a:t>
            </a:r>
          </a:p>
          <a:p>
            <a:pPr marL="246888" indent="-246888" defTabSz="658368">
              <a:lnSpc>
                <a:spcPct val="80000"/>
              </a:lnSpc>
              <a:spcBef>
                <a:spcPts val="300"/>
              </a:spcBef>
              <a:buSzTx/>
              <a:buFont typeface="Monotype Sorts"/>
              <a:buNone/>
              <a:defRPr sz="2160" b="1">
                <a:latin typeface="Courier New"/>
                <a:ea typeface="Courier New"/>
                <a:cs typeface="Courier New"/>
                <a:sym typeface="Courier New"/>
              </a:defRPr>
            </a:pPr>
            <a:r>
              <a:t>finally { </a:t>
            </a:r>
          </a:p>
          <a:p>
            <a:pPr marL="246888" indent="-246888" defTabSz="658368">
              <a:lnSpc>
                <a:spcPct val="80000"/>
              </a:lnSpc>
              <a:spcBef>
                <a:spcPts val="300"/>
              </a:spcBef>
              <a:buSzTx/>
              <a:buFont typeface="Monotype Sorts"/>
              <a:buNone/>
              <a:defRPr sz="2160" b="1">
                <a:latin typeface="Courier New"/>
                <a:ea typeface="Courier New"/>
                <a:cs typeface="Courier New"/>
                <a:sym typeface="Courier New"/>
              </a:defRPr>
            </a:pPr>
            <a:r>
              <a:t>  finalStatements; </a:t>
            </a:r>
          </a:p>
          <a:p>
            <a:pPr marL="246888" indent="-246888" defTabSz="658368">
              <a:lnSpc>
                <a:spcPct val="80000"/>
              </a:lnSpc>
              <a:spcBef>
                <a:spcPts val="300"/>
              </a:spcBef>
              <a:buSzTx/>
              <a:buFont typeface="Monotype Sorts"/>
              <a:buNone/>
              <a:defRPr sz="2160" b="1">
                <a:latin typeface="Courier New"/>
                <a:ea typeface="Courier New"/>
                <a:cs typeface="Courier New"/>
                <a:sym typeface="Courier New"/>
              </a:defRPr>
            </a:pPr>
            <a:r>
              <a:t>}</a:t>
            </a:r>
          </a:p>
          <a:p>
            <a:pPr marL="246888" indent="-246888" defTabSz="658368">
              <a:lnSpc>
                <a:spcPct val="80000"/>
              </a:lnSpc>
              <a:spcBef>
                <a:spcPts val="500"/>
              </a:spcBef>
              <a:buSzTx/>
              <a:buFont typeface="Monotype Sorts"/>
              <a:buNone/>
              <a:defRPr sz="2160" b="1">
                <a:latin typeface="Courier New"/>
                <a:ea typeface="Courier New"/>
                <a:cs typeface="Courier New"/>
                <a:sym typeface="Courier New"/>
              </a:defRPr>
            </a:pPr>
            <a:endParaRPr/>
          </a:p>
          <a:p>
            <a:pPr marL="246888" indent="-246888" defTabSz="658368">
              <a:lnSpc>
                <a:spcPct val="80000"/>
              </a:lnSpc>
              <a:spcBef>
                <a:spcPts val="300"/>
              </a:spcBef>
              <a:buSzTx/>
              <a:buFont typeface="Monotype Sorts"/>
              <a:buNone/>
              <a:defRPr sz="2160" b="1">
                <a:latin typeface="Courier New"/>
                <a:ea typeface="Courier New"/>
                <a:cs typeface="Courier New"/>
                <a:sym typeface="Courier New"/>
              </a:defRPr>
            </a:pPr>
            <a:r>
              <a:t>Next statement;</a:t>
            </a:r>
          </a:p>
        </p:txBody>
      </p:sp>
      <p:grpSp>
        <p:nvGrpSpPr>
          <p:cNvPr id="279" name="Group"/>
          <p:cNvGrpSpPr/>
          <p:nvPr/>
        </p:nvGrpSpPr>
        <p:grpSpPr>
          <a:xfrm>
            <a:off x="10580141" y="3631052"/>
            <a:ext cx="7132335" cy="3191393"/>
            <a:chOff x="0" y="0"/>
            <a:chExt cx="7132334" cy="3191391"/>
          </a:xfrm>
        </p:grpSpPr>
        <p:sp>
          <p:nvSpPr>
            <p:cNvPr id="277" name="Shape"/>
            <p:cNvSpPr/>
            <p:nvPr/>
          </p:nvSpPr>
          <p:spPr>
            <a:xfrm>
              <a:off x="0" y="0"/>
              <a:ext cx="7132335" cy="3191392"/>
            </a:xfrm>
            <a:custGeom>
              <a:avLst/>
              <a:gdLst/>
              <a:ahLst/>
              <a:cxnLst>
                <a:cxn ang="0">
                  <a:pos x="wd2" y="hd2"/>
                </a:cxn>
                <a:cxn ang="5400000">
                  <a:pos x="wd2" y="hd2"/>
                </a:cxn>
                <a:cxn ang="10800000">
                  <a:pos x="wd2" y="hd2"/>
                </a:cxn>
                <a:cxn ang="16200000">
                  <a:pos x="wd2" y="hd2"/>
                </a:cxn>
              </a:cxnLst>
              <a:rect l="0" t="0" r="r" b="b"/>
              <a:pathLst>
                <a:path w="21600" h="21600" extrusionOk="0">
                  <a:moveTo>
                    <a:pt x="11839" y="0"/>
                  </a:moveTo>
                  <a:cubicBezTo>
                    <a:pt x="10760" y="0"/>
                    <a:pt x="9886" y="681"/>
                    <a:pt x="9886" y="1522"/>
                  </a:cubicBezTo>
                  <a:lnTo>
                    <a:pt x="9886" y="7610"/>
                  </a:lnTo>
                  <a:cubicBezTo>
                    <a:pt x="9886" y="8451"/>
                    <a:pt x="10760" y="9132"/>
                    <a:pt x="11839" y="9132"/>
                  </a:cubicBezTo>
                  <a:lnTo>
                    <a:pt x="0" y="21600"/>
                  </a:lnTo>
                  <a:lnTo>
                    <a:pt x="14767" y="9132"/>
                  </a:lnTo>
                  <a:lnTo>
                    <a:pt x="19648" y="9132"/>
                  </a:lnTo>
                  <a:cubicBezTo>
                    <a:pt x="20726" y="9132"/>
                    <a:pt x="21600" y="8451"/>
                    <a:pt x="21600" y="7610"/>
                  </a:cubicBezTo>
                  <a:lnTo>
                    <a:pt x="21600" y="1522"/>
                  </a:lnTo>
                  <a:cubicBezTo>
                    <a:pt x="21600" y="681"/>
                    <a:pt x="20726" y="0"/>
                    <a:pt x="19648" y="0"/>
                  </a:cubicBezTo>
                  <a:lnTo>
                    <a:pt x="11839" y="0"/>
                  </a:lnTo>
                  <a:close/>
                </a:path>
              </a:pathLst>
            </a:custGeom>
            <a:solidFill>
              <a:srgbClr val="CBCBCB"/>
            </a:solidFill>
            <a:ln w="12700" cap="flat">
              <a:solidFill>
                <a:srgbClr val="000000"/>
              </a:solidFill>
              <a:prstDash val="solid"/>
              <a:round/>
            </a:ln>
            <a:effectLst/>
          </p:spPr>
          <p:txBody>
            <a:bodyPr wrap="square" lIns="45719" tIns="45719" rIns="45719" bIns="45719" numCol="1" anchor="t">
              <a:noAutofit/>
            </a:bodyPr>
            <a:lstStyle/>
            <a:p>
              <a:pPr defTabSz="914400">
                <a:lnSpc>
                  <a:spcPct val="80000"/>
                </a:lnSpc>
                <a:spcBef>
                  <a:spcPts val="400"/>
                </a:spcBef>
                <a:defRPr sz="1800">
                  <a:latin typeface="Times New Roman"/>
                  <a:ea typeface="Times New Roman"/>
                  <a:cs typeface="Times New Roman"/>
                  <a:sym typeface="Times New Roman"/>
                </a:defRPr>
              </a:pPr>
              <a:endParaRPr/>
            </a:p>
          </p:txBody>
        </p:sp>
        <p:sp>
          <p:nvSpPr>
            <p:cNvPr id="278" name="Rethrow istisna ve kontrol çağırana geri döner."/>
            <p:cNvSpPr txBox="1"/>
            <p:nvPr/>
          </p:nvSpPr>
          <p:spPr>
            <a:xfrm>
              <a:off x="3467545" y="56906"/>
              <a:ext cx="3461679" cy="142175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noAutofit/>
            </a:bodyPr>
            <a:lstStyle>
              <a:lvl1pPr defTabSz="914400">
                <a:lnSpc>
                  <a:spcPct val="80000"/>
                </a:lnSpc>
                <a:spcBef>
                  <a:spcPts val="400"/>
                </a:spcBef>
                <a:defRPr sz="3000">
                  <a:latin typeface="Times New Roman"/>
                  <a:ea typeface="Times New Roman"/>
                  <a:cs typeface="Times New Roman"/>
                  <a:sym typeface="Times New Roman"/>
                </a:defRPr>
              </a:lvl1pPr>
            </a:lstStyle>
            <a:p>
              <a:r>
                <a:rPr lang="en-US" dirty="0"/>
                <a:t>The rethrow exception and control return to the caller.
</a:t>
              </a:r>
              <a:endParaRPr dirty="0"/>
            </a:p>
          </p:txBody>
        </p:sp>
      </p:grpSp>
      <p:sp>
        <p:nvSpPr>
          <p:cNvPr id="280" name="Rectangle"/>
          <p:cNvSpPr/>
          <p:nvPr/>
        </p:nvSpPr>
        <p:spPr>
          <a:xfrm>
            <a:off x="7674536" y="6606231"/>
            <a:ext cx="2819401" cy="304801"/>
          </a:xfrm>
          <a:prstGeom prst="rect">
            <a:avLst/>
          </a:prstGeom>
          <a:solidFill>
            <a:srgbClr val="CBCBCB">
              <a:alpha val="45097"/>
            </a:srgbClr>
          </a:solidFill>
          <a:ln w="12700">
            <a:solidFill>
              <a:srgbClr val="000000"/>
            </a:solidFill>
          </a:ln>
        </p:spPr>
        <p:txBody>
          <a:bodyPr lIns="45719" rIns="45719" anchor="ctr"/>
          <a:lstStyle/>
          <a:p>
            <a:pPr defTabSz="914400">
              <a:defRPr sz="1800">
                <a:latin typeface="Times New Roman"/>
                <a:ea typeface="Times New Roman"/>
                <a:cs typeface="Times New Roman"/>
                <a:sym typeface="Times New Roman"/>
              </a:defRPr>
            </a:pPr>
            <a:endParaRP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iterate>
                                    <p:tmAbs val="0"/>
                                  </p:iterate>
                                  <p:childTnLst>
                                    <p:set>
                                      <p:cBhvr>
                                        <p:cTn id="6" fill="hold"/>
                                        <p:tgtEl>
                                          <p:spTgt spid="279"/>
                                        </p:tgtEl>
                                        <p:attrNameLst>
                                          <p:attrName>style.visibility</p:attrName>
                                        </p:attrNameLst>
                                      </p:cBhvr>
                                      <p:to>
                                        <p:strVal val="visible"/>
                                      </p:to>
                                    </p:set>
                                    <p:anim calcmode="lin" valueType="num">
                                      <p:cBhvr>
                                        <p:cTn id="7" dur="500" fill="hold"/>
                                        <p:tgtEl>
                                          <p:spTgt spid="279"/>
                                        </p:tgtEl>
                                        <p:attrNameLst>
                                          <p:attrName>ppt_x</p:attrName>
                                        </p:attrNameLst>
                                      </p:cBhvr>
                                      <p:tavLst>
                                        <p:tav tm="0">
                                          <p:val>
                                            <p:strVal val="0-#ppt_w/2"/>
                                          </p:val>
                                        </p:tav>
                                        <p:tav tm="100000">
                                          <p:val>
                                            <p:strVal val="#ppt_x"/>
                                          </p:val>
                                        </p:tav>
                                      </p:tavLst>
                                    </p:anim>
                                    <p:anim calcmode="lin" valueType="num">
                                      <p:cBhvr>
                                        <p:cTn id="8" dur="500" fill="hold"/>
                                        <p:tgtEl>
                                          <p:spTgt spid="27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9" grpId="0" animBg="1" advAuto="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1" descr="Title 1">
            <a:extLst>
              <a:ext uri="{FF2B5EF4-FFF2-40B4-BE49-F238E27FC236}">
                <a16:creationId xmlns:a16="http://schemas.microsoft.com/office/drawing/2014/main" id="{F661A811-11E2-2ED6-A0C5-8365E2E2C18E}"/>
              </a:ext>
            </a:extLst>
          </p:cNvPr>
          <p:cNvSpPr>
            <a:spLocks noGrp="1"/>
          </p:cNvSpPr>
          <p:nvPr>
            <p:ph type="title"/>
          </p:nvPr>
        </p:nvSpPr>
        <p:spPr/>
        <p:txBody>
          <a:bodyPr/>
          <a:lstStyle/>
          <a:p>
            <a:pPr eaLnBrk="1"/>
            <a:r>
              <a:rPr lang="en-TR" altLang="en-TR"/>
              <a:t>Course Plan</a:t>
            </a:r>
          </a:p>
        </p:txBody>
      </p:sp>
      <p:sp>
        <p:nvSpPr>
          <p:cNvPr id="17410" name="Rectangle 2" descr="Content Placeholder 2">
            <a:extLst>
              <a:ext uri="{FF2B5EF4-FFF2-40B4-BE49-F238E27FC236}">
                <a16:creationId xmlns:a16="http://schemas.microsoft.com/office/drawing/2014/main" id="{603C9D7C-C426-6498-1D19-D9B3C8076607}"/>
              </a:ext>
            </a:extLst>
          </p:cNvPr>
          <p:cNvSpPr>
            <a:spLocks noGrp="1"/>
          </p:cNvSpPr>
          <p:nvPr>
            <p:ph idx="1"/>
          </p:nvPr>
        </p:nvSpPr>
        <p:spPr/>
        <p:txBody>
          <a:bodyPr/>
          <a:lstStyle/>
          <a:p>
            <a:pPr eaLnBrk="1"/>
            <a:r>
              <a:rPr lang="en-TR" altLang="en-TR"/>
              <a:t> </a:t>
            </a:r>
            <a:r>
              <a:rPr lang="en-US" altLang="en-TR"/>
              <a:t>Visual Programming Fundamentals
 Designing a Form
</a:t>
            </a:r>
            <a:r>
              <a:rPr lang="en-TR" altLang="en-TR"/>
              <a:t> </a:t>
            </a:r>
            <a:r>
              <a:rPr lang="en-US" altLang="en-TR"/>
              <a:t>Controls and Forms
</a:t>
            </a:r>
            <a:r>
              <a:rPr lang="en-TR" altLang="en-TR"/>
              <a:t> </a:t>
            </a:r>
            <a:r>
              <a:rPr lang="en-US" altLang="en-TR"/>
              <a:t>Properties of Components and Events
</a:t>
            </a:r>
            <a:r>
              <a:rPr lang="en-TR" altLang="en-TR"/>
              <a:t> </a:t>
            </a:r>
            <a:r>
              <a:rPr lang="en-TR" altLang="en-TR">
                <a:solidFill>
                  <a:srgbClr val="CAA8E1"/>
                </a:solidFill>
              </a:rPr>
              <a:t>Final </a:t>
            </a:r>
            <a:r>
              <a:rPr lang="en-US" altLang="en-TR">
                <a:solidFill>
                  <a:srgbClr val="CAA8E1"/>
                </a:solidFill>
              </a:rPr>
              <a:t>Exam</a:t>
            </a:r>
            <a:endParaRPr lang="en-TR" altLang="en-TR"/>
          </a:p>
        </p:txBody>
      </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 name="İstisnalar (Exceptions)"/>
          <p:cNvSpPr txBox="1">
            <a:spLocks noGrp="1"/>
          </p:cNvSpPr>
          <p:nvPr>
            <p:ph type="title"/>
          </p:nvPr>
        </p:nvSpPr>
        <p:spPr>
          <a:prstGeom prst="rect">
            <a:avLst/>
          </a:prstGeom>
        </p:spPr>
        <p:txBody>
          <a:bodyPr/>
          <a:lstStyle/>
          <a:p>
            <a:r>
              <a:rPr lang="en-US" dirty="0"/>
              <a:t>Exceptions</a:t>
            </a:r>
            <a:endParaRPr dirty="0"/>
          </a:p>
        </p:txBody>
      </p:sp>
      <p:sp>
        <p:nvSpPr>
          <p:cNvPr id="283" name="Bir metotta istisna oluşsun.…"/>
          <p:cNvSpPr txBox="1">
            <a:spLocks noGrp="1"/>
          </p:cNvSpPr>
          <p:nvPr>
            <p:ph type="body" idx="1"/>
          </p:nvPr>
        </p:nvSpPr>
        <p:spPr>
          <a:prstGeom prst="rect">
            <a:avLst/>
          </a:prstGeom>
        </p:spPr>
        <p:txBody>
          <a:bodyPr/>
          <a:lstStyle/>
          <a:p>
            <a:r>
              <a:rPr lang="en-US" dirty="0"/>
              <a:t>Let there be an exception in one method. 
If you want the exception to be handled by the caller, you must create an exception and throw it away.
If you think you can resolve the exception where the exception occurs in the method, you don't need to throw it away.</a:t>
            </a:r>
            <a:endParaRPr dirty="0"/>
          </a:p>
        </p:txBody>
      </p:sp>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 name="İstisnalar (Exceptions)"/>
          <p:cNvSpPr txBox="1">
            <a:spLocks noGrp="1"/>
          </p:cNvSpPr>
          <p:nvPr>
            <p:ph type="title"/>
          </p:nvPr>
        </p:nvSpPr>
        <p:spPr>
          <a:prstGeom prst="rect">
            <a:avLst/>
          </a:prstGeom>
        </p:spPr>
        <p:txBody>
          <a:bodyPr/>
          <a:lstStyle/>
          <a:p>
            <a:r>
              <a:rPr lang="en-US" dirty="0"/>
              <a:t>Exceptions</a:t>
            </a:r>
            <a:endParaRPr dirty="0"/>
          </a:p>
        </p:txBody>
      </p:sp>
      <p:sp>
        <p:nvSpPr>
          <p:cNvPr id="286" name="Hatalı bir işlem yaptığımızda örneğin; 0’a bölme, veri tipini yanlış girdiğimizde hatanın neden kaynaklandığını belirten mesajlarla karşılaşırız.…"/>
          <p:cNvSpPr txBox="1">
            <a:spLocks noGrp="1"/>
          </p:cNvSpPr>
          <p:nvPr>
            <p:ph type="body" idx="1"/>
          </p:nvPr>
        </p:nvSpPr>
        <p:spPr>
          <a:prstGeom prst="rect">
            <a:avLst/>
          </a:prstGeom>
        </p:spPr>
        <p:txBody>
          <a:bodyPr/>
          <a:lstStyle/>
          <a:p>
            <a:pPr marL="429768" indent="-405892" defTabSz="859536">
              <a:spcBef>
                <a:spcPts val="1300"/>
              </a:spcBef>
              <a:buSzPts val="6500"/>
              <a:defRPr sz="6580"/>
            </a:pPr>
            <a:r>
              <a:rPr lang="en-US" dirty="0"/>
              <a:t>When we make something wrong, for example; Division by 0, when we enter the data type incorrectly, we encounter messages indicating why the error is the cause.
</a:t>
            </a:r>
            <a:r>
              <a:rPr lang="en-US" dirty="0">
                <a:solidFill>
                  <a:schemeClr val="tx1"/>
                </a:solidFill>
              </a:rPr>
              <a:t>After the word </a:t>
            </a:r>
            <a:r>
              <a:rPr lang="en-US" dirty="0">
                <a:solidFill>
                  <a:srgbClr val="FF0000"/>
                </a:solidFill>
              </a:rPr>
              <a:t>try</a:t>
            </a:r>
            <a:r>
              <a:rPr lang="en-US" dirty="0">
                <a:solidFill>
                  <a:schemeClr val="tx1"/>
                </a:solidFill>
              </a:rPr>
              <a:t>, the code to be executed, and after the </a:t>
            </a:r>
            <a:r>
              <a:rPr lang="en-US" dirty="0">
                <a:solidFill>
                  <a:srgbClr val="0070C0"/>
                </a:solidFill>
              </a:rPr>
              <a:t>catch</a:t>
            </a:r>
            <a:r>
              <a:rPr lang="en-US" dirty="0">
                <a:solidFill>
                  <a:schemeClr val="tx1"/>
                </a:solidFill>
              </a:rPr>
              <a:t> word, there is a message to be given if this code does not work.
</a:t>
            </a:r>
            <a:r>
              <a:rPr lang="en-US" dirty="0"/>
              <a:t>You can also create the exception.</a:t>
            </a:r>
            <a:r>
              <a:rPr lang="en-US" dirty="0">
                <a:solidFill>
                  <a:srgbClr val="00B050"/>
                </a:solidFill>
              </a:rPr>
              <a:t> Throw </a:t>
            </a:r>
            <a:r>
              <a:rPr lang="en-US" dirty="0"/>
              <a:t>is also used for this</a:t>
            </a:r>
            <a:r>
              <a:rPr dirty="0"/>
              <a:t>.</a:t>
            </a:r>
          </a:p>
          <a:p>
            <a:pPr marL="429768" indent="-405892" defTabSz="859536">
              <a:spcBef>
                <a:spcPts val="1300"/>
              </a:spcBef>
              <a:buSzPts val="6500"/>
              <a:defRPr sz="6580"/>
            </a:pPr>
            <a:r>
              <a:rPr lang="en-US" dirty="0"/>
              <a:t>With or without exception, those written after the </a:t>
            </a:r>
            <a:r>
              <a:rPr lang="en-US" dirty="0">
                <a:solidFill>
                  <a:srgbClr val="FF40FF"/>
                </a:solidFill>
              </a:rPr>
              <a:t>finally</a:t>
            </a:r>
            <a:r>
              <a:rPr lang="en-US" dirty="0"/>
              <a:t> are executed.</a:t>
            </a:r>
            <a:endParaRPr dirty="0"/>
          </a:p>
        </p:txBody>
      </p:sp>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F9678B-3C08-7159-599C-984ACD325E88}"/>
              </a:ext>
            </a:extLst>
          </p:cNvPr>
          <p:cNvSpPr>
            <a:spLocks noGrp="1"/>
          </p:cNvSpPr>
          <p:nvPr>
            <p:ph type="title"/>
          </p:nvPr>
        </p:nvSpPr>
        <p:spPr/>
        <p:txBody>
          <a:bodyPr/>
          <a:lstStyle/>
          <a:p>
            <a:r>
              <a:rPr lang="en-US" dirty="0"/>
              <a:t>Exception Example </a:t>
            </a:r>
          </a:p>
        </p:txBody>
      </p:sp>
      <p:sp>
        <p:nvSpPr>
          <p:cNvPr id="3" name="Text Placeholder 2">
            <a:extLst>
              <a:ext uri="{FF2B5EF4-FFF2-40B4-BE49-F238E27FC236}">
                <a16:creationId xmlns:a16="http://schemas.microsoft.com/office/drawing/2014/main" id="{C14A60A2-DF84-126B-30D1-3B060FD01128}"/>
              </a:ext>
            </a:extLst>
          </p:cNvPr>
          <p:cNvSpPr>
            <a:spLocks noGrp="1"/>
          </p:cNvSpPr>
          <p:nvPr>
            <p:ph type="body" idx="1"/>
          </p:nvPr>
        </p:nvSpPr>
        <p:spPr/>
        <p:txBody>
          <a:bodyPr/>
          <a:lstStyle/>
          <a:p>
            <a:r>
              <a:rPr lang="en-AU" dirty="0"/>
              <a:t>For division by zero and mistyping in data entry write a program that manages exceptions.</a:t>
            </a:r>
          </a:p>
        </p:txBody>
      </p:sp>
    </p:spTree>
    <p:extLst>
      <p:ext uri="{BB962C8B-B14F-4D97-AF65-F5344CB8AC3E}">
        <p14:creationId xmlns:p14="http://schemas.microsoft.com/office/powerpoint/2010/main" val="3277605671"/>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1" name="Scanner ile Dosyadan Okuma"/>
          <p:cNvSpPr txBox="1">
            <a:spLocks noGrp="1"/>
          </p:cNvSpPr>
          <p:nvPr>
            <p:ph type="title"/>
          </p:nvPr>
        </p:nvSpPr>
        <p:spPr>
          <a:xfrm>
            <a:off x="765750" y="263524"/>
            <a:ext cx="22852500" cy="2022445"/>
          </a:xfrm>
          <a:prstGeom prst="rect">
            <a:avLst/>
          </a:prstGeom>
        </p:spPr>
        <p:txBody>
          <a:bodyPr/>
          <a:lstStyle/>
          <a:p>
            <a:r>
              <a:rPr lang="en-US" dirty="0"/>
              <a:t>Exception Example </a:t>
            </a:r>
            <a:endParaRPr dirty="0"/>
          </a:p>
        </p:txBody>
      </p:sp>
      <p:sp>
        <p:nvSpPr>
          <p:cNvPr id="363" name="import java.util.Scanner;…"/>
          <p:cNvSpPr txBox="1">
            <a:spLocks noGrp="1"/>
          </p:cNvSpPr>
          <p:nvPr>
            <p:ph type="body" idx="1"/>
          </p:nvPr>
        </p:nvSpPr>
        <p:spPr>
          <a:xfrm>
            <a:off x="838230" y="2606681"/>
            <a:ext cx="22707542" cy="9823486"/>
          </a:xfrm>
          <a:prstGeom prst="rect">
            <a:avLst/>
          </a:prstGeom>
        </p:spPr>
        <p:txBody>
          <a:bodyPr>
            <a:normAutofit fontScale="85000" lnSpcReduction="20000"/>
          </a:bodyPr>
          <a:lstStyle/>
          <a:p>
            <a:pPr marL="0" indent="0" defTabSz="429768">
              <a:lnSpc>
                <a:spcPct val="100000"/>
              </a:lnSpc>
              <a:spcBef>
                <a:spcPts val="0"/>
              </a:spcBef>
              <a:buSzTx/>
              <a:buNone/>
              <a:defRPr sz="2800" b="1">
                <a:solidFill>
                  <a:srgbClr val="931A68"/>
                </a:solidFill>
                <a:latin typeface="Courier New"/>
                <a:ea typeface="Courier New"/>
                <a:cs typeface="Courier New"/>
                <a:sym typeface="Courier New"/>
              </a:defRPr>
            </a:pPr>
            <a:r>
              <a:rPr lang="en-US" dirty="0">
                <a:solidFill>
                  <a:srgbClr val="0033B3"/>
                </a:solidFill>
                <a:effectLst/>
              </a:rPr>
              <a:t>import </a:t>
            </a:r>
            <a:r>
              <a:rPr lang="en-US" dirty="0" err="1">
                <a:solidFill>
                  <a:srgbClr val="000000"/>
                </a:solidFill>
                <a:effectLst/>
              </a:rPr>
              <a:t>java.util</a:t>
            </a:r>
            <a:r>
              <a:rPr lang="en-US" dirty="0">
                <a:solidFill>
                  <a:srgbClr val="000000"/>
                </a:solidFill>
                <a:effectLst/>
              </a:rPr>
              <a:t>.</a:t>
            </a:r>
            <a:r>
              <a:rPr lang="en-US" dirty="0"/>
              <a:t>*;</a:t>
            </a:r>
            <a:br>
              <a:rPr lang="en-US" dirty="0"/>
            </a:br>
            <a:r>
              <a:rPr lang="en-US" dirty="0">
                <a:solidFill>
                  <a:srgbClr val="0033B3"/>
                </a:solidFill>
                <a:effectLst/>
              </a:rPr>
              <a:t>public class </a:t>
            </a:r>
            <a:r>
              <a:rPr lang="en-US" dirty="0">
                <a:solidFill>
                  <a:srgbClr val="000000"/>
                </a:solidFill>
                <a:effectLst/>
              </a:rPr>
              <a:t>Exception2</a:t>
            </a:r>
            <a:br>
              <a:rPr lang="en-US" dirty="0">
                <a:solidFill>
                  <a:srgbClr val="000000"/>
                </a:solidFill>
                <a:effectLst/>
              </a:rPr>
            </a:br>
            <a:r>
              <a:rPr lang="en-US" dirty="0"/>
              <a:t>{</a:t>
            </a:r>
            <a:br>
              <a:rPr lang="en-US" dirty="0"/>
            </a:br>
            <a:r>
              <a:rPr lang="en-US" dirty="0"/>
              <a:t>    </a:t>
            </a:r>
            <a:r>
              <a:rPr lang="en-US" dirty="0">
                <a:solidFill>
                  <a:srgbClr val="0033B3"/>
                </a:solidFill>
                <a:effectLst/>
              </a:rPr>
              <a:t>public static void </a:t>
            </a:r>
            <a:r>
              <a:rPr lang="en-US" dirty="0">
                <a:solidFill>
                  <a:srgbClr val="00627A"/>
                </a:solidFill>
                <a:effectLst/>
              </a:rPr>
              <a:t>main</a:t>
            </a:r>
            <a:r>
              <a:rPr lang="en-US" dirty="0"/>
              <a:t>(</a:t>
            </a:r>
            <a:r>
              <a:rPr lang="en-US" dirty="0">
                <a:solidFill>
                  <a:srgbClr val="000000"/>
                </a:solidFill>
                <a:effectLst/>
              </a:rPr>
              <a:t>String</a:t>
            </a:r>
            <a:r>
              <a:rPr lang="en-US" dirty="0"/>
              <a:t>[] </a:t>
            </a:r>
            <a:r>
              <a:rPr lang="en-US" dirty="0" err="1"/>
              <a:t>args</a:t>
            </a:r>
            <a:r>
              <a:rPr lang="en-US" dirty="0"/>
              <a:t>)</a:t>
            </a:r>
            <a:br>
              <a:rPr lang="en-US" dirty="0"/>
            </a:br>
            <a:r>
              <a:rPr lang="en-US" dirty="0"/>
              <a:t>    {</a:t>
            </a:r>
            <a:br>
              <a:rPr lang="en-US" dirty="0"/>
            </a:br>
            <a:r>
              <a:rPr lang="en-US" dirty="0"/>
              <a:t>        </a:t>
            </a:r>
            <a:r>
              <a:rPr lang="en-US" dirty="0">
                <a:solidFill>
                  <a:srgbClr val="0033B3"/>
                </a:solidFill>
                <a:effectLst/>
              </a:rPr>
              <a:t>int </a:t>
            </a:r>
            <a:r>
              <a:rPr lang="en-US" dirty="0">
                <a:solidFill>
                  <a:srgbClr val="000000"/>
                </a:solidFill>
                <a:effectLst/>
              </a:rPr>
              <a:t>number1</a:t>
            </a:r>
            <a:r>
              <a:rPr lang="en-US" dirty="0"/>
              <a:t>, </a:t>
            </a:r>
            <a:r>
              <a:rPr lang="en-US" dirty="0">
                <a:solidFill>
                  <a:srgbClr val="000000"/>
                </a:solidFill>
                <a:effectLst/>
              </a:rPr>
              <a:t>number2</a:t>
            </a:r>
            <a:r>
              <a:rPr lang="en-US" dirty="0"/>
              <a:t>, </a:t>
            </a:r>
            <a:r>
              <a:rPr lang="en-US" dirty="0">
                <a:solidFill>
                  <a:srgbClr val="000000"/>
                </a:solidFill>
                <a:effectLst/>
              </a:rPr>
              <a:t>number3</a:t>
            </a:r>
            <a:r>
              <a:rPr lang="en-US" dirty="0"/>
              <a:t>;</a:t>
            </a:r>
            <a:br>
              <a:rPr lang="en-US" dirty="0"/>
            </a:br>
            <a:r>
              <a:rPr lang="en-US" dirty="0"/>
              <a:t>        </a:t>
            </a:r>
            <a:r>
              <a:rPr lang="en-US" dirty="0">
                <a:solidFill>
                  <a:srgbClr val="000000"/>
                </a:solidFill>
                <a:effectLst/>
              </a:rPr>
              <a:t>Scanner input </a:t>
            </a:r>
            <a:r>
              <a:rPr lang="en-US" dirty="0"/>
              <a:t>= </a:t>
            </a:r>
            <a:r>
              <a:rPr lang="en-US" dirty="0">
                <a:solidFill>
                  <a:srgbClr val="0033B3"/>
                </a:solidFill>
                <a:effectLst/>
              </a:rPr>
              <a:t>new </a:t>
            </a:r>
            <a:r>
              <a:rPr lang="en-US" dirty="0"/>
              <a:t>Scanner(</a:t>
            </a:r>
            <a:r>
              <a:rPr lang="en-US" dirty="0" err="1">
                <a:solidFill>
                  <a:srgbClr val="000000"/>
                </a:solidFill>
                <a:effectLst/>
              </a:rPr>
              <a:t>System</a:t>
            </a:r>
            <a:r>
              <a:rPr lang="en-US" dirty="0" err="1"/>
              <a:t>.</a:t>
            </a:r>
            <a:r>
              <a:rPr lang="en-US" i="1" dirty="0" err="1">
                <a:solidFill>
                  <a:srgbClr val="871094"/>
                </a:solidFill>
                <a:effectLst/>
              </a:rPr>
              <a:t>in</a:t>
            </a:r>
            <a:r>
              <a:rPr lang="en-US" dirty="0"/>
              <a:t>);</a:t>
            </a:r>
            <a:br>
              <a:rPr lang="en-US" dirty="0"/>
            </a:br>
            <a:r>
              <a:rPr lang="en-US" dirty="0"/>
              <a:t>        </a:t>
            </a:r>
            <a:r>
              <a:rPr lang="en-US" dirty="0" err="1">
                <a:solidFill>
                  <a:srgbClr val="000000"/>
                </a:solidFill>
                <a:effectLst/>
              </a:rPr>
              <a:t>System</a:t>
            </a:r>
            <a:r>
              <a:rPr lang="en-US" dirty="0" err="1"/>
              <a:t>.</a:t>
            </a:r>
            <a:r>
              <a:rPr lang="en-US" i="1" dirty="0" err="1">
                <a:solidFill>
                  <a:srgbClr val="871094"/>
                </a:solidFill>
                <a:effectLst/>
              </a:rPr>
              <a:t>out</a:t>
            </a:r>
            <a:r>
              <a:rPr lang="en-US" dirty="0" err="1"/>
              <a:t>.println</a:t>
            </a:r>
            <a:r>
              <a:rPr lang="en-US" dirty="0"/>
              <a:t>(</a:t>
            </a:r>
            <a:r>
              <a:rPr lang="en-US" dirty="0">
                <a:solidFill>
                  <a:srgbClr val="067D17"/>
                </a:solidFill>
                <a:effectLst/>
              </a:rPr>
              <a:t>"Enter two numbers for division : "</a:t>
            </a:r>
            <a:r>
              <a:rPr lang="en-US" dirty="0"/>
              <a:t>);</a:t>
            </a:r>
            <a:br>
              <a:rPr lang="en-US" dirty="0"/>
            </a:br>
            <a:br>
              <a:rPr lang="en-US" dirty="0"/>
            </a:br>
            <a:r>
              <a:rPr lang="en-US" dirty="0"/>
              <a:t>        </a:t>
            </a:r>
            <a:r>
              <a:rPr lang="en-US" dirty="0">
                <a:solidFill>
                  <a:srgbClr val="0033B3"/>
                </a:solidFill>
                <a:effectLst/>
              </a:rPr>
              <a:t>try </a:t>
            </a:r>
            <a:r>
              <a:rPr lang="en-US" dirty="0"/>
              <a:t>{</a:t>
            </a:r>
            <a:br>
              <a:rPr lang="en-US" dirty="0"/>
            </a:br>
            <a:r>
              <a:rPr lang="en-US" dirty="0"/>
              <a:t>            </a:t>
            </a:r>
            <a:r>
              <a:rPr lang="en-US" dirty="0">
                <a:solidFill>
                  <a:srgbClr val="000000"/>
                </a:solidFill>
                <a:effectLst/>
              </a:rPr>
              <a:t>number1</a:t>
            </a:r>
            <a:r>
              <a:rPr lang="en-US" dirty="0"/>
              <a:t>=</a:t>
            </a:r>
            <a:r>
              <a:rPr lang="en-US" dirty="0" err="1">
                <a:solidFill>
                  <a:srgbClr val="000000"/>
                </a:solidFill>
                <a:effectLst/>
              </a:rPr>
              <a:t>input</a:t>
            </a:r>
            <a:r>
              <a:rPr lang="en-US" dirty="0" err="1"/>
              <a:t>.nextInt</a:t>
            </a:r>
            <a:r>
              <a:rPr lang="en-US" dirty="0"/>
              <a:t>();</a:t>
            </a:r>
            <a:br>
              <a:rPr lang="en-US" dirty="0"/>
            </a:br>
            <a:r>
              <a:rPr lang="en-US" dirty="0"/>
              <a:t>            </a:t>
            </a:r>
            <a:r>
              <a:rPr lang="en-US" dirty="0">
                <a:solidFill>
                  <a:srgbClr val="000000"/>
                </a:solidFill>
                <a:effectLst/>
              </a:rPr>
              <a:t>number2</a:t>
            </a:r>
            <a:r>
              <a:rPr lang="en-US" dirty="0"/>
              <a:t>= </a:t>
            </a:r>
            <a:r>
              <a:rPr lang="en-US" dirty="0" err="1">
                <a:solidFill>
                  <a:srgbClr val="000000"/>
                </a:solidFill>
                <a:effectLst/>
              </a:rPr>
              <a:t>input</a:t>
            </a:r>
            <a:r>
              <a:rPr lang="en-US" dirty="0" err="1"/>
              <a:t>.nextInt</a:t>
            </a:r>
            <a:r>
              <a:rPr lang="en-US" dirty="0"/>
              <a:t>();</a:t>
            </a:r>
            <a:br>
              <a:rPr lang="en-US" dirty="0"/>
            </a:br>
            <a:r>
              <a:rPr lang="en-US" dirty="0"/>
              <a:t>            </a:t>
            </a:r>
            <a:r>
              <a:rPr lang="en-US" dirty="0">
                <a:solidFill>
                  <a:srgbClr val="000000"/>
                </a:solidFill>
                <a:effectLst/>
              </a:rPr>
              <a:t>number3</a:t>
            </a:r>
            <a:r>
              <a:rPr lang="en-US" dirty="0"/>
              <a:t>=</a:t>
            </a:r>
            <a:r>
              <a:rPr lang="en-US" dirty="0">
                <a:solidFill>
                  <a:srgbClr val="000000"/>
                </a:solidFill>
                <a:effectLst/>
              </a:rPr>
              <a:t>number1</a:t>
            </a:r>
            <a:r>
              <a:rPr lang="en-US" dirty="0"/>
              <a:t>/</a:t>
            </a:r>
            <a:r>
              <a:rPr lang="en-US" dirty="0">
                <a:solidFill>
                  <a:srgbClr val="000000"/>
                </a:solidFill>
                <a:effectLst/>
              </a:rPr>
              <a:t>number2</a:t>
            </a:r>
            <a:r>
              <a:rPr lang="en-US" dirty="0"/>
              <a:t>;</a:t>
            </a:r>
            <a:br>
              <a:rPr lang="en-US" dirty="0"/>
            </a:br>
            <a:r>
              <a:rPr lang="en-US" dirty="0"/>
              <a:t>        }</a:t>
            </a:r>
            <a:br>
              <a:rPr lang="en-US" dirty="0"/>
            </a:br>
            <a:r>
              <a:rPr lang="en-US" dirty="0"/>
              <a:t>        </a:t>
            </a:r>
            <a:r>
              <a:rPr lang="en-US" dirty="0">
                <a:solidFill>
                  <a:srgbClr val="0033B3"/>
                </a:solidFill>
                <a:effectLst/>
              </a:rPr>
              <a:t>catch </a:t>
            </a:r>
            <a:r>
              <a:rPr lang="en-US" dirty="0"/>
              <a:t>(</a:t>
            </a:r>
            <a:r>
              <a:rPr lang="en-US" dirty="0" err="1">
                <a:solidFill>
                  <a:srgbClr val="000000"/>
                </a:solidFill>
                <a:effectLst/>
              </a:rPr>
              <a:t>ArithmeticException</a:t>
            </a:r>
            <a:r>
              <a:rPr lang="en-US" dirty="0">
                <a:solidFill>
                  <a:srgbClr val="000000"/>
                </a:solidFill>
                <a:effectLst/>
              </a:rPr>
              <a:t> </a:t>
            </a:r>
            <a:r>
              <a:rPr lang="en-US" dirty="0"/>
              <a:t>e)</a:t>
            </a:r>
            <a:br>
              <a:rPr lang="en-US" dirty="0"/>
            </a:br>
            <a:r>
              <a:rPr lang="en-US" dirty="0"/>
              <a:t>        {</a:t>
            </a:r>
            <a:br>
              <a:rPr lang="en-US" dirty="0"/>
            </a:br>
            <a:r>
              <a:rPr lang="en-US" dirty="0"/>
              <a:t>            </a:t>
            </a:r>
            <a:r>
              <a:rPr lang="en-US" dirty="0" err="1">
                <a:solidFill>
                  <a:srgbClr val="000000"/>
                </a:solidFill>
                <a:effectLst/>
              </a:rPr>
              <a:t>System</a:t>
            </a:r>
            <a:r>
              <a:rPr lang="en-US" dirty="0" err="1"/>
              <a:t>.</a:t>
            </a:r>
            <a:r>
              <a:rPr lang="en-US" i="1" dirty="0" err="1">
                <a:solidFill>
                  <a:srgbClr val="871094"/>
                </a:solidFill>
                <a:effectLst/>
              </a:rPr>
              <a:t>out</a:t>
            </a:r>
            <a:r>
              <a:rPr lang="en-US" dirty="0" err="1"/>
              <a:t>.println</a:t>
            </a:r>
            <a:r>
              <a:rPr lang="en-US" dirty="0"/>
              <a:t>(</a:t>
            </a:r>
            <a:r>
              <a:rPr lang="en-US" dirty="0">
                <a:solidFill>
                  <a:srgbClr val="067D17"/>
                </a:solidFill>
                <a:effectLst/>
              </a:rPr>
              <a:t>"Division by Zero Error."</a:t>
            </a:r>
            <a:r>
              <a:rPr lang="en-US" dirty="0"/>
              <a:t>);</a:t>
            </a:r>
            <a:br>
              <a:rPr lang="en-US" dirty="0"/>
            </a:br>
            <a:r>
              <a:rPr lang="en-US" dirty="0"/>
              <a:t>        }</a:t>
            </a:r>
            <a:br>
              <a:rPr lang="en-US" dirty="0"/>
            </a:br>
            <a:r>
              <a:rPr lang="en-US" dirty="0"/>
              <a:t>        </a:t>
            </a:r>
            <a:r>
              <a:rPr lang="en-US" dirty="0">
                <a:solidFill>
                  <a:srgbClr val="0033B3"/>
                </a:solidFill>
                <a:effectLst/>
              </a:rPr>
              <a:t>catch </a:t>
            </a:r>
            <a:r>
              <a:rPr lang="en-US" dirty="0"/>
              <a:t>(</a:t>
            </a:r>
            <a:r>
              <a:rPr lang="en-US" dirty="0" err="1">
                <a:solidFill>
                  <a:srgbClr val="000000"/>
                </a:solidFill>
                <a:effectLst/>
              </a:rPr>
              <a:t>InputMismatchException</a:t>
            </a:r>
            <a:r>
              <a:rPr lang="en-US" dirty="0">
                <a:solidFill>
                  <a:srgbClr val="000000"/>
                </a:solidFill>
                <a:effectLst/>
              </a:rPr>
              <a:t> </a:t>
            </a:r>
            <a:r>
              <a:rPr lang="en-US" dirty="0"/>
              <a:t>e)</a:t>
            </a:r>
            <a:br>
              <a:rPr lang="en-US" dirty="0"/>
            </a:br>
            <a:r>
              <a:rPr lang="en-US" dirty="0"/>
              <a:t>        {</a:t>
            </a:r>
            <a:br>
              <a:rPr lang="en-US" dirty="0"/>
            </a:br>
            <a:r>
              <a:rPr lang="en-US" dirty="0"/>
              <a:t>            </a:t>
            </a:r>
            <a:r>
              <a:rPr lang="en-US" dirty="0" err="1">
                <a:solidFill>
                  <a:srgbClr val="000000"/>
                </a:solidFill>
                <a:effectLst/>
              </a:rPr>
              <a:t>System</a:t>
            </a:r>
            <a:r>
              <a:rPr lang="en-US" dirty="0" err="1"/>
              <a:t>.</a:t>
            </a:r>
            <a:r>
              <a:rPr lang="en-US" i="1" dirty="0" err="1">
                <a:solidFill>
                  <a:srgbClr val="871094"/>
                </a:solidFill>
                <a:effectLst/>
              </a:rPr>
              <a:t>out</a:t>
            </a:r>
            <a:r>
              <a:rPr lang="en-US" dirty="0" err="1"/>
              <a:t>.println</a:t>
            </a:r>
            <a:r>
              <a:rPr lang="en-US" dirty="0"/>
              <a:t>(</a:t>
            </a:r>
            <a:r>
              <a:rPr lang="en-US" dirty="0">
                <a:solidFill>
                  <a:srgbClr val="067D17"/>
                </a:solidFill>
                <a:effectLst/>
              </a:rPr>
              <a:t>"Please only enter integer."</a:t>
            </a:r>
            <a:r>
              <a:rPr lang="en-US" dirty="0"/>
              <a:t>);</a:t>
            </a:r>
            <a:br>
              <a:rPr lang="en-US" dirty="0"/>
            </a:br>
            <a:r>
              <a:rPr lang="en-US" dirty="0"/>
              <a:t>        }</a:t>
            </a:r>
            <a:br>
              <a:rPr lang="en-US" dirty="0"/>
            </a:br>
            <a:br>
              <a:rPr lang="en-US" dirty="0"/>
            </a:br>
            <a:r>
              <a:rPr lang="en-US" dirty="0"/>
              <a:t>        </a:t>
            </a:r>
            <a:r>
              <a:rPr lang="en-US" dirty="0">
                <a:solidFill>
                  <a:srgbClr val="0033B3"/>
                </a:solidFill>
                <a:effectLst/>
              </a:rPr>
              <a:t>finally</a:t>
            </a:r>
            <a:br>
              <a:rPr lang="en-US" dirty="0">
                <a:solidFill>
                  <a:srgbClr val="0033B3"/>
                </a:solidFill>
                <a:effectLst/>
              </a:rPr>
            </a:br>
            <a:r>
              <a:rPr lang="en-US" dirty="0">
                <a:solidFill>
                  <a:srgbClr val="0033B3"/>
                </a:solidFill>
                <a:effectLst/>
              </a:rPr>
              <a:t>        </a:t>
            </a:r>
            <a:r>
              <a:rPr lang="en-US" dirty="0"/>
              <a:t>{</a:t>
            </a:r>
            <a:br>
              <a:rPr lang="en-US" dirty="0"/>
            </a:br>
            <a:r>
              <a:rPr lang="en-US" dirty="0"/>
              <a:t>            </a:t>
            </a:r>
            <a:r>
              <a:rPr lang="en-US" dirty="0" err="1">
                <a:solidFill>
                  <a:srgbClr val="000000"/>
                </a:solidFill>
                <a:effectLst/>
              </a:rPr>
              <a:t>System</a:t>
            </a:r>
            <a:r>
              <a:rPr lang="en-US" dirty="0" err="1"/>
              <a:t>.</a:t>
            </a:r>
            <a:r>
              <a:rPr lang="en-US" i="1" dirty="0" err="1">
                <a:solidFill>
                  <a:srgbClr val="871094"/>
                </a:solidFill>
                <a:effectLst/>
              </a:rPr>
              <a:t>out</a:t>
            </a:r>
            <a:r>
              <a:rPr lang="en-US" dirty="0" err="1"/>
              <a:t>.println</a:t>
            </a:r>
            <a:r>
              <a:rPr lang="en-US" dirty="0"/>
              <a:t>(</a:t>
            </a:r>
            <a:r>
              <a:rPr lang="en-US" dirty="0">
                <a:solidFill>
                  <a:srgbClr val="067D17"/>
                </a:solidFill>
                <a:effectLst/>
              </a:rPr>
              <a:t>"End of program."</a:t>
            </a:r>
            <a:r>
              <a:rPr lang="en-US" dirty="0"/>
              <a:t>);</a:t>
            </a:r>
            <a:br>
              <a:rPr lang="en-US" dirty="0"/>
            </a:br>
            <a:r>
              <a:rPr lang="en-US" dirty="0"/>
              <a:t>        }</a:t>
            </a:r>
            <a:br>
              <a:rPr lang="en-US" dirty="0"/>
            </a:br>
            <a:br>
              <a:rPr lang="en-US" dirty="0"/>
            </a:br>
            <a:r>
              <a:rPr lang="en-US" dirty="0"/>
              <a:t>    }</a:t>
            </a:r>
            <a:br>
              <a:rPr lang="en-US" dirty="0"/>
            </a:br>
            <a:r>
              <a:rPr lang="en-US" dirty="0"/>
              <a:t>}</a:t>
            </a:r>
            <a:br>
              <a:rPr lang="en-US" dirty="0"/>
            </a:br>
            <a:endParaRPr dirty="0"/>
          </a:p>
        </p:txBody>
      </p:sp>
    </p:spTree>
    <p:extLst>
      <p:ext uri="{BB962C8B-B14F-4D97-AF65-F5344CB8AC3E}">
        <p14:creationId xmlns:p14="http://schemas.microsoft.com/office/powerpoint/2010/main" val="1515872263"/>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 name="DOSYALAR"/>
          <p:cNvSpPr txBox="1">
            <a:spLocks noGrp="1"/>
          </p:cNvSpPr>
          <p:nvPr>
            <p:ph type="title"/>
          </p:nvPr>
        </p:nvSpPr>
        <p:spPr>
          <a:prstGeom prst="rect">
            <a:avLst/>
          </a:prstGeom>
        </p:spPr>
        <p:txBody>
          <a:bodyPr/>
          <a:lstStyle/>
          <a:p>
            <a:r>
              <a:rPr lang="en-US" dirty="0"/>
              <a:t>FILES</a:t>
            </a:r>
            <a:endParaRPr dirty="0"/>
          </a:p>
        </p:txBody>
      </p:sp>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 name="Dosyalar (Files)"/>
          <p:cNvSpPr txBox="1">
            <a:spLocks noGrp="1"/>
          </p:cNvSpPr>
          <p:nvPr>
            <p:ph type="title"/>
          </p:nvPr>
        </p:nvSpPr>
        <p:spPr>
          <a:prstGeom prst="rect">
            <a:avLst/>
          </a:prstGeom>
        </p:spPr>
        <p:txBody>
          <a:bodyPr/>
          <a:lstStyle/>
          <a:p>
            <a:r>
              <a:rPr lang="en-US" dirty="0"/>
              <a:t>Files</a:t>
            </a:r>
            <a:endParaRPr dirty="0"/>
          </a:p>
        </p:txBody>
      </p:sp>
      <p:sp>
        <p:nvSpPr>
          <p:cNvPr id="291" name="Günümüzde programlar, verileri saklamak ve okumak için dosyaları kullanır. Bazı örnekler;…"/>
          <p:cNvSpPr txBox="1">
            <a:spLocks noGrp="1"/>
          </p:cNvSpPr>
          <p:nvPr>
            <p:ph type="body" idx="1"/>
          </p:nvPr>
        </p:nvSpPr>
        <p:spPr>
          <a:prstGeom prst="rect">
            <a:avLst/>
          </a:prstGeom>
        </p:spPr>
        <p:txBody>
          <a:bodyPr/>
          <a:lstStyle/>
          <a:p>
            <a:pPr marL="25400" indent="0">
              <a:buNone/>
            </a:pPr>
            <a:r>
              <a:rPr lang="en-US" dirty="0"/>
              <a:t>Programs today use files to store and read data. Some examples;
</a:t>
            </a:r>
          </a:p>
          <a:p>
            <a:pPr marL="1403457" lvl="1" indent="-895457">
              <a:buSzPts val="1300"/>
              <a:buFont typeface="Arial" panose="020B0604020202020204" pitchFamily="34" charset="0"/>
              <a:buChar char="✓"/>
            </a:pPr>
            <a:r>
              <a:rPr dirty="0"/>
              <a:t>Word Processors</a:t>
            </a:r>
          </a:p>
          <a:p>
            <a:pPr marL="1403457" lvl="1" indent="-895457">
              <a:buSzPts val="1300"/>
              <a:buChar char="✓"/>
            </a:pPr>
            <a:r>
              <a:rPr lang="en-US" dirty="0"/>
              <a:t>Database Management Systems
Spreadsheets
Compilers</a:t>
            </a:r>
            <a:endParaRPr dirty="0"/>
          </a:p>
        </p:txBody>
      </p:sp>
    </p:spTree>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 name="Dosyalar (Files)"/>
          <p:cNvSpPr txBox="1">
            <a:spLocks noGrp="1"/>
          </p:cNvSpPr>
          <p:nvPr>
            <p:ph type="title"/>
          </p:nvPr>
        </p:nvSpPr>
        <p:spPr>
          <a:prstGeom prst="rect">
            <a:avLst/>
          </a:prstGeom>
        </p:spPr>
        <p:txBody>
          <a:bodyPr/>
          <a:lstStyle/>
          <a:p>
            <a:r>
              <a:rPr lang="en-US" dirty="0"/>
              <a:t>Files</a:t>
            </a:r>
            <a:endParaRPr dirty="0"/>
          </a:p>
        </p:txBody>
      </p:sp>
      <p:sp>
        <p:nvSpPr>
          <p:cNvPr id="294" name="Veri (data), geçici olarak değişkenlerde ve dizilerde saklanır.…"/>
          <p:cNvSpPr txBox="1">
            <a:spLocks noGrp="1"/>
          </p:cNvSpPr>
          <p:nvPr>
            <p:ph type="body" idx="1"/>
          </p:nvPr>
        </p:nvSpPr>
        <p:spPr>
          <a:prstGeom prst="rect">
            <a:avLst/>
          </a:prstGeom>
        </p:spPr>
        <p:txBody>
          <a:bodyPr/>
          <a:lstStyle/>
          <a:p>
            <a:pPr marL="1050010" indent="-1024610"/>
            <a:r>
              <a:rPr lang="en-US" sz="6000" dirty="0"/>
              <a:t>Data is temporarily stored in variables and arrays. 
The data is deleted at the end of the program.
The data is stored on the computer in the structure we call a </a:t>
            </a:r>
            <a:r>
              <a:rPr lang="en-US" sz="6000" dirty="0">
                <a:solidFill>
                  <a:srgbClr val="00B050"/>
                </a:solidFill>
              </a:rPr>
              <a:t>file</a:t>
            </a:r>
            <a:r>
              <a:rPr lang="en-US" sz="6000" dirty="0"/>
              <a:t> to be used after it is created. In our daily lives, we constantly store information in files</a:t>
            </a:r>
            <a:r>
              <a:rPr sz="6000" dirty="0"/>
              <a:t>.</a:t>
            </a:r>
          </a:p>
          <a:p>
            <a:pPr marL="1050010" indent="-1024610"/>
            <a:r>
              <a:rPr lang="en-US" sz="6000" dirty="0"/>
              <a:t>The data is stored in </a:t>
            </a:r>
            <a:r>
              <a:rPr lang="en-US" sz="6000" dirty="0">
                <a:solidFill>
                  <a:srgbClr val="00B050"/>
                </a:solidFill>
              </a:rPr>
              <a:t>text</a:t>
            </a:r>
            <a:r>
              <a:rPr lang="en-US" sz="6000" dirty="0"/>
              <a:t> or </a:t>
            </a:r>
            <a:r>
              <a:rPr lang="en-US" sz="6000" dirty="0">
                <a:solidFill>
                  <a:srgbClr val="FFC000"/>
                </a:solidFill>
              </a:rPr>
              <a:t>binary</a:t>
            </a:r>
            <a:r>
              <a:rPr lang="en-US" sz="6000" dirty="0"/>
              <a:t> files.
In Java, files are treated as sequential streams of bytes. Operating systems have mechanisms that determine each file break with an end-of-file-marker</a:t>
            </a:r>
            <a:r>
              <a:rPr sz="6000" dirty="0"/>
              <a:t>.  </a:t>
            </a:r>
          </a:p>
        </p:txBody>
      </p:sp>
      <p:pic>
        <p:nvPicPr>
          <p:cNvPr id="295" name="Screen Shot 2022-03-07 at 06.26.54.png" descr="Screen Shot 2022-03-07 at 06.26.54.png"/>
          <p:cNvPicPr>
            <a:picLocks noChangeAspect="1"/>
          </p:cNvPicPr>
          <p:nvPr/>
        </p:nvPicPr>
        <p:blipFill>
          <a:blip r:embed="rId2"/>
          <a:srcRect l="5339" t="21129" r="13373" b="53351"/>
          <a:stretch>
            <a:fillRect/>
          </a:stretch>
        </p:blipFill>
        <p:spPr>
          <a:xfrm>
            <a:off x="6215336" y="10805378"/>
            <a:ext cx="12892415" cy="2529622"/>
          </a:xfrm>
          <a:prstGeom prst="rect">
            <a:avLst/>
          </a:prstGeom>
          <a:ln w="12700">
            <a:miter lim="400000"/>
          </a:ln>
        </p:spPr>
      </p:pic>
    </p:spTree>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 name="Dosyalar (Files)"/>
          <p:cNvSpPr txBox="1">
            <a:spLocks noGrp="1"/>
          </p:cNvSpPr>
          <p:nvPr>
            <p:ph type="title"/>
          </p:nvPr>
        </p:nvSpPr>
        <p:spPr>
          <a:prstGeom prst="rect">
            <a:avLst/>
          </a:prstGeom>
        </p:spPr>
        <p:txBody>
          <a:bodyPr/>
          <a:lstStyle/>
          <a:p>
            <a:r>
              <a:rPr lang="en-US" dirty="0"/>
              <a:t>Files</a:t>
            </a:r>
            <a:endParaRPr dirty="0"/>
          </a:p>
        </p:txBody>
      </p:sp>
      <p:sp>
        <p:nvSpPr>
          <p:cNvPr id="298" name="File streams giriş ve çıkış olarak veriyi bytes veya characters olarak kabul eder.…"/>
          <p:cNvSpPr txBox="1">
            <a:spLocks noGrp="1"/>
          </p:cNvSpPr>
          <p:nvPr>
            <p:ph type="body" idx="1"/>
          </p:nvPr>
        </p:nvSpPr>
        <p:spPr>
          <a:prstGeom prst="rect">
            <a:avLst/>
          </a:prstGeom>
        </p:spPr>
        <p:txBody>
          <a:bodyPr/>
          <a:lstStyle/>
          <a:p>
            <a:pPr marL="402336" indent="-379984" defTabSz="804672">
              <a:spcBef>
                <a:spcPts val="1200"/>
              </a:spcBef>
              <a:buSzPts val="6100"/>
              <a:defRPr sz="6160"/>
            </a:pPr>
            <a:r>
              <a:rPr lang="en-US" dirty="0"/>
              <a:t>File streams accept data as bytes or characters as inputs and outputs.</a:t>
            </a:r>
            <a:endParaRPr dirty="0"/>
          </a:p>
          <a:p>
            <a:pPr marL="1542288" lvl="2" indent="-670559" defTabSz="804672">
              <a:spcBef>
                <a:spcPts val="1200"/>
              </a:spcBef>
              <a:buSzPts val="3000"/>
              <a:buChar char="✦"/>
              <a:defRPr sz="5280"/>
            </a:pPr>
            <a:r>
              <a:rPr dirty="0">
                <a:solidFill>
                  <a:srgbClr val="0433FF"/>
                </a:solidFill>
              </a:rPr>
              <a:t>Byte-</a:t>
            </a:r>
            <a:r>
              <a:rPr lang="en-US" dirty="0">
                <a:solidFill>
                  <a:srgbClr val="0433FF"/>
                </a:solidFill>
              </a:rPr>
              <a:t>based</a:t>
            </a:r>
            <a:r>
              <a:rPr dirty="0">
                <a:solidFill>
                  <a:srgbClr val="0433FF"/>
                </a:solidFill>
              </a:rPr>
              <a:t> streams</a:t>
            </a:r>
            <a:r>
              <a:rPr dirty="0"/>
              <a:t>, </a:t>
            </a:r>
            <a:r>
              <a:rPr lang="en-US" dirty="0"/>
              <a:t>input and output are in binary format. One char 2 bytes, one int 4 bytes, one double 8 bytes, etc.
</a:t>
            </a:r>
            <a:r>
              <a:rPr dirty="0">
                <a:solidFill>
                  <a:srgbClr val="FF40FF"/>
                </a:solidFill>
              </a:rPr>
              <a:t>Character-</a:t>
            </a:r>
            <a:r>
              <a:rPr lang="en-US" dirty="0">
                <a:solidFill>
                  <a:srgbClr val="FF40FF"/>
                </a:solidFill>
              </a:rPr>
              <a:t>based </a:t>
            </a:r>
            <a:r>
              <a:rPr dirty="0">
                <a:solidFill>
                  <a:srgbClr val="FF40FF"/>
                </a:solidFill>
              </a:rPr>
              <a:t>streams</a:t>
            </a:r>
            <a:r>
              <a:rPr dirty="0"/>
              <a:t>, </a:t>
            </a:r>
            <a:r>
              <a:rPr lang="en-US" dirty="0"/>
              <a:t>input and output are in character format. Each character is 2 bytes. The number of bytes depends on the number of characters in a value. For example, 10 bytes for 20000 (5 characters, 2 bytes per character), </a:t>
            </a:r>
            <a:endParaRPr dirty="0"/>
          </a:p>
          <a:p>
            <a:pPr marL="853566" indent="-831214" defTabSz="804672">
              <a:spcBef>
                <a:spcPts val="1200"/>
              </a:spcBef>
              <a:buSzPts val="6100"/>
              <a:defRPr sz="6160"/>
            </a:pPr>
            <a:r>
              <a:rPr lang="en-US" dirty="0"/>
              <a:t>The file created with byte-based streams is called a </a:t>
            </a:r>
            <a:r>
              <a:rPr lang="en-US" dirty="0">
                <a:solidFill>
                  <a:srgbClr val="FFC000"/>
                </a:solidFill>
              </a:rPr>
              <a:t>binary file</a:t>
            </a:r>
            <a:r>
              <a:rPr lang="en-US" dirty="0"/>
              <a:t>, the file created with character-based streams is called a </a:t>
            </a:r>
            <a:r>
              <a:rPr lang="en-US" dirty="0">
                <a:solidFill>
                  <a:srgbClr val="00B050"/>
                </a:solidFill>
              </a:rPr>
              <a:t>text file</a:t>
            </a:r>
            <a:r>
              <a:rPr lang="en-US" dirty="0"/>
              <a:t>.
You can read the text files with the text editor, but you cannot read the binary files with the editor. These files are processed with programs.</a:t>
            </a:r>
            <a:endParaRPr dirty="0"/>
          </a:p>
        </p:txBody>
      </p:sp>
    </p:spTree>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Dosyalar (Files)"/>
          <p:cNvSpPr txBox="1">
            <a:spLocks noGrp="1"/>
          </p:cNvSpPr>
          <p:nvPr>
            <p:ph type="title"/>
          </p:nvPr>
        </p:nvSpPr>
        <p:spPr>
          <a:prstGeom prst="rect">
            <a:avLst/>
          </a:prstGeom>
        </p:spPr>
        <p:txBody>
          <a:bodyPr/>
          <a:lstStyle/>
          <a:p>
            <a:r>
              <a:rPr lang="en-US" dirty="0"/>
              <a:t>Files</a:t>
            </a:r>
            <a:endParaRPr dirty="0"/>
          </a:p>
        </p:txBody>
      </p:sp>
      <p:pic>
        <p:nvPicPr>
          <p:cNvPr id="301" name="Picture 1" descr="Picture 1"/>
          <p:cNvPicPr>
            <a:picLocks noChangeAspect="1"/>
          </p:cNvPicPr>
          <p:nvPr/>
        </p:nvPicPr>
        <p:blipFill>
          <a:blip r:embed="rId2"/>
          <a:stretch>
            <a:fillRect/>
          </a:stretch>
        </p:blipFill>
        <p:spPr>
          <a:xfrm>
            <a:off x="4243913" y="3168620"/>
            <a:ext cx="15896174" cy="9653315"/>
          </a:xfrm>
          <a:prstGeom prst="rect">
            <a:avLst/>
          </a:prstGeom>
          <a:ln w="12700">
            <a:miter lim="400000"/>
          </a:ln>
        </p:spPr>
      </p:pic>
    </p:spTree>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 name="Dosyalar (Files)"/>
          <p:cNvSpPr txBox="1">
            <a:spLocks noGrp="1"/>
          </p:cNvSpPr>
          <p:nvPr>
            <p:ph type="title"/>
          </p:nvPr>
        </p:nvSpPr>
        <p:spPr>
          <a:prstGeom prst="rect">
            <a:avLst/>
          </a:prstGeom>
        </p:spPr>
        <p:txBody>
          <a:bodyPr/>
          <a:lstStyle/>
          <a:p>
            <a:r>
              <a:rPr lang="en-US" dirty="0"/>
              <a:t>Files</a:t>
            </a:r>
            <a:endParaRPr dirty="0"/>
          </a:p>
        </p:txBody>
      </p:sp>
      <p:sp>
        <p:nvSpPr>
          <p:cNvPr id="304" name="Her dosya, dosyanın sonunu belirten end-of-file marker ile biter.…"/>
          <p:cNvSpPr txBox="1">
            <a:spLocks noGrp="1"/>
          </p:cNvSpPr>
          <p:nvPr>
            <p:ph type="body" idx="1"/>
          </p:nvPr>
        </p:nvSpPr>
        <p:spPr>
          <a:prstGeom prst="rect">
            <a:avLst/>
          </a:prstGeom>
        </p:spPr>
        <p:txBody>
          <a:bodyPr/>
          <a:lstStyle/>
          <a:p>
            <a:pPr marL="773475" indent="-668823" defTabSz="868680">
              <a:spcBef>
                <a:spcPts val="1300"/>
              </a:spcBef>
              <a:buSzPct val="45000"/>
              <a:buFontTx/>
              <a:buChar char="●"/>
              <a:defRPr sz="6080">
                <a:latin typeface="+mn-lt"/>
                <a:ea typeface="+mn-ea"/>
                <a:cs typeface="+mn-cs"/>
                <a:sym typeface="Arial"/>
              </a:defRPr>
            </a:pPr>
            <a:r>
              <a:rPr lang="en-US" sz="6000" dirty="0"/>
              <a:t>Each file ends with an </a:t>
            </a:r>
            <a:r>
              <a:rPr lang="en-US" sz="6000" dirty="0">
                <a:solidFill>
                  <a:srgbClr val="00B050"/>
                </a:solidFill>
              </a:rPr>
              <a:t>end-of-file</a:t>
            </a:r>
            <a:r>
              <a:rPr lang="en-US" sz="6000" dirty="0"/>
              <a:t> marker that indicates the end of the file. 
When a file is opened, a </a:t>
            </a:r>
            <a:r>
              <a:rPr lang="en-US" sz="6000" dirty="0">
                <a:solidFill>
                  <a:srgbClr val="FFC000"/>
                </a:solidFill>
              </a:rPr>
              <a:t>stream</a:t>
            </a:r>
            <a:r>
              <a:rPr lang="en-US" sz="6000" dirty="0"/>
              <a:t> is associated with the file.
When a program starts running, </a:t>
            </a:r>
            <a:r>
              <a:rPr lang="en-US" sz="6000" dirty="0">
                <a:solidFill>
                  <a:srgbClr val="D883FF"/>
                </a:solidFill>
              </a:rPr>
              <a:t>3 types of streams </a:t>
            </a:r>
            <a:r>
              <a:rPr lang="en-US" sz="6000" dirty="0"/>
              <a:t>are automatically opened</a:t>
            </a:r>
            <a:r>
              <a:rPr sz="6000" dirty="0"/>
              <a:t>; </a:t>
            </a:r>
            <a:endParaRPr lang="tr-TR" sz="6000" dirty="0"/>
          </a:p>
          <a:p>
            <a:pPr marL="1391198" lvl="2" indent="-522518" defTabSz="868680">
              <a:spcBef>
                <a:spcPts val="1300"/>
              </a:spcBef>
              <a:buSzPct val="45000"/>
              <a:buFontTx/>
              <a:buChar char="✓"/>
              <a:defRPr sz="4750"/>
            </a:pPr>
            <a:r>
              <a:rPr sz="4400" dirty="0"/>
              <a:t>standard input (</a:t>
            </a:r>
            <a:r>
              <a:rPr sz="4400" dirty="0" err="1"/>
              <a:t>System.in</a:t>
            </a:r>
            <a:r>
              <a:rPr sz="4400" dirty="0"/>
              <a:t>),</a:t>
            </a:r>
          </a:p>
          <a:p>
            <a:pPr marL="1391198" lvl="2" indent="-522518" defTabSz="868680">
              <a:spcBef>
                <a:spcPts val="1300"/>
              </a:spcBef>
              <a:buSzPct val="45000"/>
              <a:buFontTx/>
              <a:buChar char="✓"/>
              <a:defRPr sz="4750"/>
            </a:pPr>
            <a:r>
              <a:rPr sz="4400" dirty="0"/>
              <a:t>standard output (</a:t>
            </a:r>
            <a:r>
              <a:rPr sz="4400" dirty="0" err="1"/>
              <a:t>System.out</a:t>
            </a:r>
            <a:r>
              <a:rPr sz="4400" dirty="0"/>
              <a:t>) </a:t>
            </a:r>
            <a:r>
              <a:rPr sz="4400" dirty="0" err="1"/>
              <a:t>ve</a:t>
            </a:r>
            <a:r>
              <a:rPr sz="4400" dirty="0"/>
              <a:t> </a:t>
            </a:r>
          </a:p>
          <a:p>
            <a:pPr marL="1391198" lvl="2" indent="-522518" defTabSz="868680">
              <a:spcBef>
                <a:spcPts val="1300"/>
              </a:spcBef>
              <a:buSzPct val="45000"/>
              <a:buFontTx/>
              <a:buChar char="✓"/>
              <a:defRPr sz="4750"/>
            </a:pPr>
            <a:r>
              <a:rPr sz="4400" dirty="0"/>
              <a:t>standard error (</a:t>
            </a:r>
            <a:r>
              <a:rPr sz="4400" dirty="0" err="1"/>
              <a:t>System.err</a:t>
            </a:r>
            <a:r>
              <a:rPr sz="4400" dirty="0"/>
              <a:t>).</a:t>
            </a:r>
          </a:p>
          <a:p>
            <a:pPr marL="773475" indent="-668823" defTabSz="868680">
              <a:spcBef>
                <a:spcPts val="1300"/>
              </a:spcBef>
              <a:buSzPct val="45000"/>
              <a:buFontTx/>
              <a:buChar char="●"/>
              <a:defRPr sz="6080">
                <a:latin typeface="+mn-lt"/>
                <a:ea typeface="+mn-ea"/>
                <a:cs typeface="+mn-cs"/>
                <a:sym typeface="Arial"/>
              </a:defRPr>
            </a:pPr>
            <a:r>
              <a:rPr lang="en-US" sz="6000" dirty="0"/>
              <a:t>Thanks to streams, a communication (channel) is created between files and programs.
In Java, the </a:t>
            </a:r>
            <a:r>
              <a:rPr lang="en-US" sz="6000" dirty="0" err="1"/>
              <a:t>java.io</a:t>
            </a:r>
            <a:r>
              <a:rPr lang="en-US" sz="6000" dirty="0"/>
              <a:t>.* library is used for files.</a:t>
            </a:r>
            <a:endParaRPr sz="6000" dirty="0"/>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Geçen Haftaki Dersimizi Hatırlayalım"/>
          <p:cNvSpPr txBox="1">
            <a:spLocks noGrp="1"/>
          </p:cNvSpPr>
          <p:nvPr>
            <p:ph type="title"/>
          </p:nvPr>
        </p:nvSpPr>
        <p:spPr>
          <a:xfrm>
            <a:off x="765750" y="263524"/>
            <a:ext cx="22852500" cy="2022445"/>
          </a:xfrm>
          <a:prstGeom prst="rect">
            <a:avLst/>
          </a:prstGeom>
        </p:spPr>
        <p:txBody>
          <a:bodyPr/>
          <a:lstStyle/>
          <a:p>
            <a:r>
              <a:rPr lang="en-US" dirty="0"/>
              <a:t>Last Lecture</a:t>
            </a:r>
          </a:p>
        </p:txBody>
      </p:sp>
      <p:sp>
        <p:nvSpPr>
          <p:cNvPr id="54" name="Özyinelemeli fonksiyonları öğrendik. Özyinelemeli fonksiyon, metodun kendi içinde bir daha çağırılması idi."/>
          <p:cNvSpPr txBox="1">
            <a:spLocks noGrp="1"/>
          </p:cNvSpPr>
          <p:nvPr>
            <p:ph type="body" idx="1"/>
          </p:nvPr>
        </p:nvSpPr>
        <p:spPr>
          <a:xfrm>
            <a:off x="7628959" y="2606681"/>
            <a:ext cx="15916812" cy="9823486"/>
          </a:xfrm>
          <a:prstGeom prst="rect">
            <a:avLst/>
          </a:prstGeom>
        </p:spPr>
        <p:txBody>
          <a:bodyPr/>
          <a:lstStyle/>
          <a:p>
            <a:r>
              <a:rPr lang="en-US" dirty="0"/>
              <a:t>We learned records.
We have learned exceptions.</a:t>
            </a:r>
            <a:endParaRPr dirty="0"/>
          </a:p>
        </p:txBody>
      </p:sp>
      <p:sp>
        <p:nvSpPr>
          <p:cNvPr id="55" name="Slide Number"/>
          <p:cNvSpPr txBox="1">
            <a:spLocks noGrp="1"/>
          </p:cNvSpPr>
          <p:nvPr>
            <p:ph type="sldNum" sz="quarter" idx="4294967295"/>
          </p:nvPr>
        </p:nvSpPr>
        <p:spPr>
          <a:xfrm>
            <a:off x="20757415" y="12835911"/>
            <a:ext cx="349980" cy="483827"/>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4</a:t>
            </a:fld>
            <a:endParaRPr/>
          </a:p>
        </p:txBody>
      </p:sp>
      <p:pic>
        <p:nvPicPr>
          <p:cNvPr id="56" name="The Java Community Process(SM) Program - java-in-education - index" descr="The Java Community Process(SM) Program - java-in-education - index"/>
          <p:cNvPicPr>
            <a:picLocks noChangeAspect="1"/>
          </p:cNvPicPr>
          <p:nvPr/>
        </p:nvPicPr>
        <p:blipFill>
          <a:blip r:embed="rId2"/>
          <a:stretch>
            <a:fillRect/>
          </a:stretch>
        </p:blipFill>
        <p:spPr>
          <a:xfrm>
            <a:off x="381000" y="2620959"/>
            <a:ext cx="7100362" cy="5610127"/>
          </a:xfrm>
          <a:prstGeom prst="rect">
            <a:avLst/>
          </a:prstGeom>
          <a:ln w="12700">
            <a:miter lim="400000"/>
          </a:ln>
        </p:spPr>
      </p:pic>
    </p:spTree>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 name="Dosyalar (Files)"/>
          <p:cNvSpPr txBox="1">
            <a:spLocks noGrp="1"/>
          </p:cNvSpPr>
          <p:nvPr>
            <p:ph type="title"/>
          </p:nvPr>
        </p:nvSpPr>
        <p:spPr>
          <a:prstGeom prst="rect">
            <a:avLst/>
          </a:prstGeom>
        </p:spPr>
        <p:txBody>
          <a:bodyPr/>
          <a:lstStyle/>
          <a:p>
            <a:r>
              <a:rPr lang="en-US" dirty="0"/>
              <a:t>Files</a:t>
            </a:r>
            <a:endParaRPr dirty="0"/>
          </a:p>
        </p:txBody>
      </p:sp>
      <p:pic>
        <p:nvPicPr>
          <p:cNvPr id="307" name="image.png" descr="image.png"/>
          <p:cNvPicPr>
            <a:picLocks noChangeAspect="1"/>
          </p:cNvPicPr>
          <p:nvPr/>
        </p:nvPicPr>
        <p:blipFill>
          <a:blip r:embed="rId2"/>
          <a:stretch>
            <a:fillRect/>
          </a:stretch>
        </p:blipFill>
        <p:spPr>
          <a:xfrm>
            <a:off x="5303528" y="2282615"/>
            <a:ext cx="13776944" cy="11404695"/>
          </a:xfrm>
          <a:prstGeom prst="rect">
            <a:avLst/>
          </a:prstGeom>
          <a:ln w="12700">
            <a:miter lim="400000"/>
          </a:ln>
        </p:spPr>
      </p:pic>
    </p:spTree>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 name="Dosyalar"/>
          <p:cNvSpPr txBox="1">
            <a:spLocks noGrp="1"/>
          </p:cNvSpPr>
          <p:nvPr>
            <p:ph type="title"/>
          </p:nvPr>
        </p:nvSpPr>
        <p:spPr>
          <a:prstGeom prst="rect">
            <a:avLst/>
          </a:prstGeom>
        </p:spPr>
        <p:txBody>
          <a:bodyPr/>
          <a:lstStyle/>
          <a:p>
            <a:r>
              <a:rPr lang="en-US" dirty="0"/>
              <a:t>Files</a:t>
            </a:r>
            <a:endParaRPr dirty="0"/>
          </a:p>
        </p:txBody>
      </p:sp>
      <p:sp>
        <p:nvSpPr>
          <p:cNvPr id="310" name="Örnek program, bir dosya ve özellikleri ile ilgili."/>
          <p:cNvSpPr txBox="1">
            <a:spLocks noGrp="1"/>
          </p:cNvSpPr>
          <p:nvPr>
            <p:ph type="body" idx="1"/>
          </p:nvPr>
        </p:nvSpPr>
        <p:spPr>
          <a:prstGeom prst="rect">
            <a:avLst/>
          </a:prstGeom>
        </p:spPr>
        <p:txBody>
          <a:bodyPr/>
          <a:lstStyle/>
          <a:p>
            <a:r>
              <a:rPr lang="en-US" dirty="0"/>
              <a:t>The example program is related to a file and its properties.</a:t>
            </a:r>
            <a:endParaRPr dirty="0"/>
          </a:p>
        </p:txBody>
      </p:sp>
      <p:pic>
        <p:nvPicPr>
          <p:cNvPr id="311" name="image.png" descr="image.png"/>
          <p:cNvPicPr>
            <a:picLocks noChangeAspect="1"/>
          </p:cNvPicPr>
          <p:nvPr/>
        </p:nvPicPr>
        <p:blipFill>
          <a:blip r:embed="rId2"/>
          <a:stretch>
            <a:fillRect/>
          </a:stretch>
        </p:blipFill>
        <p:spPr>
          <a:xfrm>
            <a:off x="2948862" y="4540417"/>
            <a:ext cx="8969838" cy="5701348"/>
          </a:xfrm>
          <a:prstGeom prst="rect">
            <a:avLst/>
          </a:prstGeom>
          <a:ln w="12700">
            <a:miter lim="400000"/>
          </a:ln>
        </p:spPr>
      </p:pic>
      <p:pic>
        <p:nvPicPr>
          <p:cNvPr id="312" name="image.png" descr="image.png"/>
          <p:cNvPicPr>
            <a:picLocks noChangeAspect="1"/>
          </p:cNvPicPr>
          <p:nvPr/>
        </p:nvPicPr>
        <p:blipFill>
          <a:blip r:embed="rId3"/>
          <a:stretch>
            <a:fillRect/>
          </a:stretch>
        </p:blipFill>
        <p:spPr>
          <a:xfrm>
            <a:off x="12166349" y="4540417"/>
            <a:ext cx="8536252" cy="5701348"/>
          </a:xfrm>
          <a:prstGeom prst="rect">
            <a:avLst/>
          </a:prstGeom>
          <a:ln w="12700">
            <a:miter lim="400000"/>
          </a:ln>
        </p:spPr>
      </p:pic>
      <p:grpSp>
        <p:nvGrpSpPr>
          <p:cNvPr id="320" name="Group"/>
          <p:cNvGrpSpPr/>
          <p:nvPr/>
        </p:nvGrpSpPr>
        <p:grpSpPr>
          <a:xfrm>
            <a:off x="18748961" y="10561561"/>
            <a:ext cx="993513" cy="527466"/>
            <a:chOff x="0" y="0"/>
            <a:chExt cx="993512" cy="527464"/>
          </a:xfrm>
        </p:grpSpPr>
        <p:grpSp>
          <p:nvGrpSpPr>
            <p:cNvPr id="318" name="Group"/>
            <p:cNvGrpSpPr/>
            <p:nvPr/>
          </p:nvGrpSpPr>
          <p:grpSpPr>
            <a:xfrm>
              <a:off x="-1" y="22128"/>
              <a:ext cx="993514" cy="483209"/>
              <a:chOff x="0" y="0"/>
              <a:chExt cx="993512" cy="483208"/>
            </a:xfrm>
          </p:grpSpPr>
          <p:sp>
            <p:nvSpPr>
              <p:cNvPr id="313" name="Rectangle"/>
              <p:cNvSpPr/>
              <p:nvPr/>
            </p:nvSpPr>
            <p:spPr>
              <a:xfrm>
                <a:off x="0" y="0"/>
                <a:ext cx="993513" cy="483209"/>
              </a:xfrm>
              <a:prstGeom prst="rect">
                <a:avLst/>
              </a:prstGeom>
              <a:solidFill>
                <a:srgbClr val="38A1BA"/>
              </a:solidFill>
              <a:ln w="12700" cap="flat">
                <a:noFill/>
                <a:miter lim="400000"/>
              </a:ln>
              <a:effectLst>
                <a:outerShdw blurRad="63500" dist="17960" dir="2700000" rotWithShape="0">
                  <a:srgbClr val="226170"/>
                </a:outerShdw>
              </a:effectLst>
            </p:spPr>
            <p:txBody>
              <a:bodyPr wrap="square" lIns="45719" tIns="45719" rIns="45719" bIns="45719" numCol="1" anchor="ctr">
                <a:noAutofit/>
              </a:bodyPr>
              <a:lstStyle/>
              <a:p>
                <a:pPr algn="ctr" defTabSz="914400">
                  <a:defRPr sz="1800">
                    <a:latin typeface="Times New Roman"/>
                    <a:ea typeface="Times New Roman"/>
                    <a:cs typeface="Times New Roman"/>
                    <a:sym typeface="Times New Roman"/>
                  </a:defRPr>
                </a:pPr>
                <a:endParaRPr/>
              </a:p>
            </p:txBody>
          </p:sp>
          <p:sp>
            <p:nvSpPr>
              <p:cNvPr id="314" name="Shape"/>
              <p:cNvSpPr/>
              <p:nvPr/>
            </p:nvSpPr>
            <p:spPr>
              <a:xfrm>
                <a:off x="0" y="-1"/>
                <a:ext cx="993513" cy="3020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657" y="21600"/>
                    </a:lnTo>
                    <a:lnTo>
                      <a:pt x="20943" y="21600"/>
                    </a:lnTo>
                    <a:lnTo>
                      <a:pt x="21600" y="0"/>
                    </a:lnTo>
                    <a:close/>
                  </a:path>
                </a:pathLst>
              </a:custGeom>
              <a:solidFill>
                <a:srgbClr val="60B4C8"/>
              </a:solidFill>
              <a:ln w="12700" cap="flat">
                <a:noFill/>
                <a:miter lim="400000"/>
              </a:ln>
              <a:effectLst/>
            </p:spPr>
            <p:txBody>
              <a:bodyPr wrap="square" lIns="45719" tIns="45719" rIns="45719" bIns="45719" numCol="1" anchor="ctr">
                <a:noAutofit/>
              </a:bodyPr>
              <a:lstStyle/>
              <a:p>
                <a:pPr algn="ctr" defTabSz="914400">
                  <a:defRPr sz="1800">
                    <a:latin typeface="Times New Roman"/>
                    <a:ea typeface="Times New Roman"/>
                    <a:cs typeface="Times New Roman"/>
                    <a:sym typeface="Times New Roman"/>
                  </a:defRPr>
                </a:pPr>
                <a:endParaRPr/>
              </a:p>
            </p:txBody>
          </p:sp>
          <p:sp>
            <p:nvSpPr>
              <p:cNvPr id="315" name="Shape"/>
              <p:cNvSpPr/>
              <p:nvPr/>
            </p:nvSpPr>
            <p:spPr>
              <a:xfrm>
                <a:off x="0" y="0"/>
                <a:ext cx="30201" cy="48320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1350"/>
                    </a:lnTo>
                    <a:lnTo>
                      <a:pt x="21600" y="20250"/>
                    </a:lnTo>
                    <a:lnTo>
                      <a:pt x="0" y="21600"/>
                    </a:lnTo>
                    <a:close/>
                  </a:path>
                </a:pathLst>
              </a:custGeom>
              <a:solidFill>
                <a:srgbClr val="88C7D6"/>
              </a:solidFill>
              <a:ln w="12700" cap="flat">
                <a:noFill/>
                <a:miter lim="400000"/>
              </a:ln>
              <a:effectLst/>
            </p:spPr>
            <p:txBody>
              <a:bodyPr wrap="square" lIns="45719" tIns="45719" rIns="45719" bIns="45719" numCol="1" anchor="ctr">
                <a:noAutofit/>
              </a:bodyPr>
              <a:lstStyle/>
              <a:p>
                <a:pPr algn="ctr" defTabSz="914400">
                  <a:defRPr sz="1800">
                    <a:latin typeface="Times New Roman"/>
                    <a:ea typeface="Times New Roman"/>
                    <a:cs typeface="Times New Roman"/>
                    <a:sym typeface="Times New Roman"/>
                  </a:defRPr>
                </a:pPr>
                <a:endParaRPr/>
              </a:p>
            </p:txBody>
          </p:sp>
          <p:sp>
            <p:nvSpPr>
              <p:cNvPr id="316" name="Shape"/>
              <p:cNvSpPr/>
              <p:nvPr/>
            </p:nvSpPr>
            <p:spPr>
              <a:xfrm>
                <a:off x="963311" y="0"/>
                <a:ext cx="30202" cy="48320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1350"/>
                    </a:lnTo>
                    <a:lnTo>
                      <a:pt x="0" y="20250"/>
                    </a:lnTo>
                    <a:lnTo>
                      <a:pt x="21600" y="21600"/>
                    </a:lnTo>
                    <a:close/>
                  </a:path>
                </a:pathLst>
              </a:custGeom>
              <a:solidFill>
                <a:srgbClr val="226170"/>
              </a:solidFill>
              <a:ln w="12700" cap="flat">
                <a:noFill/>
                <a:miter lim="400000"/>
              </a:ln>
              <a:effectLst/>
            </p:spPr>
            <p:txBody>
              <a:bodyPr wrap="square" lIns="45719" tIns="45719" rIns="45719" bIns="45719" numCol="1" anchor="ctr">
                <a:noAutofit/>
              </a:bodyPr>
              <a:lstStyle/>
              <a:p>
                <a:pPr algn="ctr" defTabSz="914400">
                  <a:defRPr sz="1800">
                    <a:latin typeface="Times New Roman"/>
                    <a:ea typeface="Times New Roman"/>
                    <a:cs typeface="Times New Roman"/>
                    <a:sym typeface="Times New Roman"/>
                  </a:defRPr>
                </a:pPr>
                <a:endParaRPr/>
              </a:p>
            </p:txBody>
          </p:sp>
          <p:sp>
            <p:nvSpPr>
              <p:cNvPr id="317" name="Shape"/>
              <p:cNvSpPr/>
              <p:nvPr/>
            </p:nvSpPr>
            <p:spPr>
              <a:xfrm>
                <a:off x="0" y="453007"/>
                <a:ext cx="993513" cy="30202"/>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20943" y="0"/>
                    </a:lnTo>
                    <a:lnTo>
                      <a:pt x="657" y="0"/>
                    </a:lnTo>
                    <a:lnTo>
                      <a:pt x="0" y="21600"/>
                    </a:lnTo>
                    <a:close/>
                  </a:path>
                </a:pathLst>
              </a:custGeom>
              <a:solidFill>
                <a:srgbClr val="2D8195"/>
              </a:solidFill>
              <a:ln w="12700" cap="flat">
                <a:noFill/>
                <a:miter lim="400000"/>
              </a:ln>
              <a:effectLst/>
            </p:spPr>
            <p:txBody>
              <a:bodyPr wrap="square" lIns="45719" tIns="45719" rIns="45719" bIns="45719" numCol="1" anchor="ctr">
                <a:noAutofit/>
              </a:bodyPr>
              <a:lstStyle/>
              <a:p>
                <a:pPr algn="ctr" defTabSz="914400">
                  <a:defRPr sz="1800">
                    <a:latin typeface="Times New Roman"/>
                    <a:ea typeface="Times New Roman"/>
                    <a:cs typeface="Times New Roman"/>
                    <a:sym typeface="Times New Roman"/>
                  </a:defRPr>
                </a:pPr>
                <a:endParaRPr/>
              </a:p>
            </p:txBody>
          </p:sp>
        </p:grpSp>
        <p:sp>
          <p:nvSpPr>
            <p:cNvPr id="319" name="Run"/>
            <p:cNvSpPr txBox="1"/>
            <p:nvPr/>
          </p:nvSpPr>
          <p:spPr>
            <a:xfrm>
              <a:off x="121438" y="0"/>
              <a:ext cx="750636" cy="52746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noAutofit/>
            </a:bodyPr>
            <a:lstStyle>
              <a:lvl1pPr algn="ctr" defTabSz="914400">
                <a:defRPr sz="1800">
                  <a:latin typeface="Book Antiqua"/>
                  <a:ea typeface="Book Antiqua"/>
                  <a:cs typeface="Book Antiqua"/>
                  <a:sym typeface="Book Antiqua"/>
                </a:defRPr>
              </a:lvl1pPr>
            </a:lstStyle>
            <a:p>
              <a:r>
                <a:t>Run</a:t>
              </a:r>
            </a:p>
          </p:txBody>
        </p:sp>
      </p:grpSp>
      <p:grpSp>
        <p:nvGrpSpPr>
          <p:cNvPr id="323" name="Group">
            <a:hlinkClick r:id="rId4"/>
          </p:cNvPr>
          <p:cNvGrpSpPr/>
          <p:nvPr/>
        </p:nvGrpSpPr>
        <p:grpSpPr>
          <a:xfrm>
            <a:off x="16361937" y="10606582"/>
            <a:ext cx="2206050" cy="487525"/>
            <a:chOff x="0" y="0"/>
            <a:chExt cx="2206048" cy="487524"/>
          </a:xfrm>
        </p:grpSpPr>
        <p:sp>
          <p:nvSpPr>
            <p:cNvPr id="321" name="Rectangle"/>
            <p:cNvSpPr/>
            <p:nvPr/>
          </p:nvSpPr>
          <p:spPr>
            <a:xfrm>
              <a:off x="0" y="0"/>
              <a:ext cx="2206049" cy="487525"/>
            </a:xfrm>
            <a:prstGeom prst="rect">
              <a:avLst/>
            </a:prstGeom>
            <a:solidFill>
              <a:srgbClr val="92D050"/>
            </a:solidFill>
            <a:ln w="12700" cap="flat">
              <a:noFill/>
              <a:miter lim="400000"/>
            </a:ln>
            <a:effectLst/>
          </p:spPr>
          <p:txBody>
            <a:bodyPr wrap="square" lIns="45719" tIns="45719" rIns="45719" bIns="45719" numCol="1" anchor="t">
              <a:noAutofit/>
            </a:bodyPr>
            <a:lstStyle/>
            <a:p>
              <a:pPr algn="ctr" defTabSz="914400">
                <a:defRPr sz="2000">
                  <a:latin typeface="Times New Roman"/>
                  <a:ea typeface="Times New Roman"/>
                  <a:cs typeface="Times New Roman"/>
                  <a:sym typeface="Times New Roman"/>
                </a:defRPr>
              </a:pPr>
              <a:endParaRPr/>
            </a:p>
          </p:txBody>
        </p:sp>
        <p:sp>
          <p:nvSpPr>
            <p:cNvPr id="322" name="TestFileClass"/>
            <p:cNvSpPr txBox="1"/>
            <p:nvPr/>
          </p:nvSpPr>
          <p:spPr>
            <a:xfrm>
              <a:off x="58502" y="0"/>
              <a:ext cx="2089044" cy="47696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noAutofit/>
            </a:bodyPr>
            <a:lstStyle>
              <a:lvl1pPr algn="ctr" defTabSz="914400">
                <a:defRPr sz="2000">
                  <a:latin typeface="Times New Roman"/>
                  <a:ea typeface="Times New Roman"/>
                  <a:cs typeface="Times New Roman"/>
                  <a:sym typeface="Times New Roman"/>
                </a:defRPr>
              </a:lvl1pPr>
            </a:lstStyle>
            <a:p>
              <a:r>
                <a:t>TestFileClass</a:t>
              </a:r>
            </a:p>
          </p:txBody>
        </p:sp>
      </p:grpSp>
    </p:spTree>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5" name="Dosyalar (Files)"/>
          <p:cNvSpPr txBox="1">
            <a:spLocks noGrp="1"/>
          </p:cNvSpPr>
          <p:nvPr>
            <p:ph type="title"/>
          </p:nvPr>
        </p:nvSpPr>
        <p:spPr>
          <a:prstGeom prst="rect">
            <a:avLst/>
          </a:prstGeom>
        </p:spPr>
        <p:txBody>
          <a:bodyPr/>
          <a:lstStyle/>
          <a:p>
            <a:r>
              <a:rPr lang="en-US" dirty="0"/>
              <a:t>Files</a:t>
            </a:r>
            <a:endParaRPr dirty="0"/>
          </a:p>
        </p:txBody>
      </p:sp>
      <p:sp>
        <p:nvSpPr>
          <p:cNvPr id="326" name="Text dosyaları ile sıralı erişim (sequential-access) yapalım öncelikle. Scanner ve PrintWriter ile işlem yapalım.…"/>
          <p:cNvSpPr txBox="1">
            <a:spLocks noGrp="1"/>
          </p:cNvSpPr>
          <p:nvPr>
            <p:ph type="body" idx="1"/>
          </p:nvPr>
        </p:nvSpPr>
        <p:spPr>
          <a:prstGeom prst="rect">
            <a:avLst/>
          </a:prstGeom>
        </p:spPr>
        <p:txBody>
          <a:bodyPr/>
          <a:lstStyle/>
          <a:p>
            <a:r>
              <a:rPr lang="en-US" dirty="0"/>
              <a:t>First of all, let's do sequential-access with text files. Let's deal with </a:t>
            </a:r>
            <a:r>
              <a:rPr lang="en-US" dirty="0">
                <a:solidFill>
                  <a:srgbClr val="FF40FF"/>
                </a:solidFill>
              </a:rPr>
              <a:t>Scanner</a:t>
            </a:r>
            <a:r>
              <a:rPr lang="en-US" dirty="0"/>
              <a:t> and </a:t>
            </a:r>
            <a:r>
              <a:rPr lang="en-US" dirty="0" err="1">
                <a:solidFill>
                  <a:srgbClr val="00B0F0"/>
                </a:solidFill>
              </a:rPr>
              <a:t>PrintWriter</a:t>
            </a:r>
            <a:r>
              <a:rPr lang="en-US" dirty="0"/>
              <a:t>.
When processing files the operations are performed in the following order</a:t>
            </a:r>
            <a:r>
              <a:rPr dirty="0"/>
              <a:t>:</a:t>
            </a:r>
          </a:p>
          <a:p>
            <a:pPr marL="1560513" lvl="1" indent="-1103313"/>
            <a:r>
              <a:rPr lang="en-US" dirty="0"/>
              <a:t> Open file
 Write to file</a:t>
            </a:r>
            <a:endParaRPr dirty="0"/>
          </a:p>
          <a:p>
            <a:pPr marL="1560513" lvl="1" indent="-1103313"/>
            <a:r>
              <a:rPr dirty="0"/>
              <a:t> </a:t>
            </a:r>
            <a:r>
              <a:rPr lang="en-US" dirty="0"/>
              <a:t>Close file</a:t>
            </a:r>
            <a:endParaRPr dirty="0"/>
          </a:p>
        </p:txBody>
      </p:sp>
    </p:spTree>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8" name="PrintWriter ile Dosyaya Yazma"/>
          <p:cNvSpPr txBox="1">
            <a:spLocks noGrp="1"/>
          </p:cNvSpPr>
          <p:nvPr>
            <p:ph type="title"/>
          </p:nvPr>
        </p:nvSpPr>
        <p:spPr>
          <a:prstGeom prst="rect">
            <a:avLst/>
          </a:prstGeom>
        </p:spPr>
        <p:txBody>
          <a:bodyPr/>
          <a:lstStyle/>
          <a:p>
            <a:r>
              <a:rPr lang="en-US" dirty="0"/>
              <a:t>Writing to a File with </a:t>
            </a:r>
            <a:r>
              <a:rPr lang="en-US" dirty="0" err="1"/>
              <a:t>PrintWriter</a:t>
            </a:r>
            <a:endParaRPr dirty="0"/>
          </a:p>
        </p:txBody>
      </p:sp>
      <p:pic>
        <p:nvPicPr>
          <p:cNvPr id="329" name="image.pdf" descr="image.pdf"/>
          <p:cNvPicPr>
            <a:picLocks noChangeAspect="1"/>
          </p:cNvPicPr>
          <p:nvPr/>
        </p:nvPicPr>
        <p:blipFill>
          <a:blip r:embed="rId2"/>
          <a:stretch>
            <a:fillRect/>
          </a:stretch>
        </p:blipFill>
        <p:spPr>
          <a:xfrm>
            <a:off x="3406761" y="2787855"/>
            <a:ext cx="17570478" cy="10246989"/>
          </a:xfrm>
          <a:prstGeom prst="rect">
            <a:avLst/>
          </a:prstGeom>
          <a:ln w="12700">
            <a:miter lim="400000"/>
          </a:ln>
        </p:spPr>
      </p:pic>
    </p:spTree>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1" name="Dosyalar (Files)"/>
          <p:cNvSpPr txBox="1">
            <a:spLocks noGrp="1"/>
          </p:cNvSpPr>
          <p:nvPr>
            <p:ph type="title"/>
          </p:nvPr>
        </p:nvSpPr>
        <p:spPr>
          <a:prstGeom prst="rect">
            <a:avLst/>
          </a:prstGeom>
        </p:spPr>
        <p:txBody>
          <a:bodyPr/>
          <a:lstStyle/>
          <a:p>
            <a:r>
              <a:rPr lang="en-US" dirty="0"/>
              <a:t>Files</a:t>
            </a:r>
            <a:endParaRPr dirty="0"/>
          </a:p>
        </p:txBody>
      </p:sp>
      <p:sp>
        <p:nvSpPr>
          <p:cNvPr id="332" name="import java.util.*;…"/>
          <p:cNvSpPr txBox="1">
            <a:spLocks noGrp="1"/>
          </p:cNvSpPr>
          <p:nvPr>
            <p:ph type="body" idx="1"/>
          </p:nvPr>
        </p:nvSpPr>
        <p:spPr>
          <a:prstGeom prst="rect">
            <a:avLst/>
          </a:prstGeom>
        </p:spPr>
        <p:txBody>
          <a:bodyPr/>
          <a:lstStyle/>
          <a:p>
            <a:pPr marL="0" indent="0" defTabSz="457200">
              <a:lnSpc>
                <a:spcPct val="100000"/>
              </a:lnSpc>
              <a:spcBef>
                <a:spcPts val="0"/>
              </a:spcBef>
              <a:buClrTx/>
              <a:buSzTx/>
              <a:buFontTx/>
              <a:buNone/>
              <a:defRPr sz="3600">
                <a:latin typeface="Courier New"/>
                <a:ea typeface="Courier New"/>
                <a:cs typeface="Courier New"/>
                <a:sym typeface="Courier New"/>
              </a:defRPr>
            </a:pPr>
            <a:r>
              <a:rPr b="1" dirty="0">
                <a:solidFill>
                  <a:srgbClr val="931A68"/>
                </a:solidFill>
              </a:rPr>
              <a:t>import</a:t>
            </a:r>
            <a:r>
              <a:rPr dirty="0"/>
              <a:t> </a:t>
            </a:r>
            <a:r>
              <a:rPr dirty="0" err="1"/>
              <a:t>java.util</a:t>
            </a:r>
            <a:r>
              <a:rPr dirty="0"/>
              <a:t>.*;</a:t>
            </a:r>
          </a:p>
          <a:p>
            <a:pPr marL="0" indent="0" defTabSz="457200">
              <a:lnSpc>
                <a:spcPct val="100000"/>
              </a:lnSpc>
              <a:spcBef>
                <a:spcPts val="0"/>
              </a:spcBef>
              <a:buClrTx/>
              <a:buSzTx/>
              <a:buFontTx/>
              <a:buNone/>
              <a:defRPr sz="3600">
                <a:latin typeface="Courier New"/>
                <a:ea typeface="Courier New"/>
                <a:cs typeface="Courier New"/>
                <a:sym typeface="Courier New"/>
              </a:defRPr>
            </a:pPr>
            <a:r>
              <a:rPr b="1" dirty="0">
                <a:solidFill>
                  <a:srgbClr val="931A68"/>
                </a:solidFill>
              </a:rPr>
              <a:t>import</a:t>
            </a:r>
            <a:r>
              <a:rPr dirty="0"/>
              <a:t> </a:t>
            </a:r>
            <a:r>
              <a:rPr dirty="0" err="1"/>
              <a:t>java.io</a:t>
            </a:r>
            <a:r>
              <a:rPr dirty="0"/>
              <a:t>.*;</a:t>
            </a:r>
          </a:p>
          <a:p>
            <a:pPr marL="0" indent="0" defTabSz="457200">
              <a:lnSpc>
                <a:spcPct val="100000"/>
              </a:lnSpc>
              <a:spcBef>
                <a:spcPts val="0"/>
              </a:spcBef>
              <a:buClrTx/>
              <a:buSzTx/>
              <a:buFontTx/>
              <a:buNone/>
              <a:defRPr sz="3600">
                <a:latin typeface="Courier New"/>
                <a:ea typeface="Courier New"/>
                <a:cs typeface="Courier New"/>
                <a:sym typeface="Courier New"/>
              </a:defRPr>
            </a:pPr>
            <a:endParaRPr dirty="0"/>
          </a:p>
          <a:p>
            <a:pPr marL="0" indent="0" defTabSz="457200">
              <a:lnSpc>
                <a:spcPct val="100000"/>
              </a:lnSpc>
              <a:spcBef>
                <a:spcPts val="0"/>
              </a:spcBef>
              <a:buClrTx/>
              <a:buSzTx/>
              <a:buFontTx/>
              <a:buNone/>
              <a:defRPr sz="3600">
                <a:latin typeface="Courier New"/>
                <a:ea typeface="Courier New"/>
                <a:cs typeface="Courier New"/>
                <a:sym typeface="Courier New"/>
              </a:defRPr>
            </a:pPr>
            <a:r>
              <a:rPr b="1" dirty="0">
                <a:solidFill>
                  <a:srgbClr val="931A68"/>
                </a:solidFill>
              </a:rPr>
              <a:t>public</a:t>
            </a:r>
            <a:r>
              <a:rPr dirty="0"/>
              <a:t> </a:t>
            </a:r>
            <a:r>
              <a:rPr b="1" dirty="0">
                <a:solidFill>
                  <a:srgbClr val="931A68"/>
                </a:solidFill>
              </a:rPr>
              <a:t>class</a:t>
            </a:r>
            <a:r>
              <a:rPr dirty="0"/>
              <a:t> </a:t>
            </a:r>
            <a:r>
              <a:rPr lang="tr-TR" dirty="0" err="1"/>
              <a:t>FileProgram</a:t>
            </a:r>
            <a:r>
              <a:rPr dirty="0"/>
              <a:t> {</a:t>
            </a:r>
          </a:p>
          <a:p>
            <a:pPr marL="0" indent="0" defTabSz="457200">
              <a:lnSpc>
                <a:spcPct val="100000"/>
              </a:lnSpc>
              <a:spcBef>
                <a:spcPts val="0"/>
              </a:spcBef>
              <a:buClrTx/>
              <a:buSzTx/>
              <a:buFontTx/>
              <a:buNone/>
              <a:defRPr sz="3600">
                <a:latin typeface="Courier New"/>
                <a:ea typeface="Courier New"/>
                <a:cs typeface="Courier New"/>
                <a:sym typeface="Courier New"/>
              </a:defRPr>
            </a:pPr>
            <a:endParaRPr dirty="0"/>
          </a:p>
          <a:p>
            <a:pPr marL="0" indent="0" defTabSz="457200">
              <a:lnSpc>
                <a:spcPct val="100000"/>
              </a:lnSpc>
              <a:spcBef>
                <a:spcPts val="0"/>
              </a:spcBef>
              <a:buClrTx/>
              <a:buSzTx/>
              <a:buFontTx/>
              <a:buNone/>
              <a:defRPr sz="3600">
                <a:latin typeface="Courier New"/>
                <a:ea typeface="Courier New"/>
                <a:cs typeface="Courier New"/>
                <a:sym typeface="Courier New"/>
              </a:defRPr>
            </a:pPr>
            <a:r>
              <a:rPr dirty="0"/>
              <a:t>	</a:t>
            </a:r>
            <a:r>
              <a:rPr b="1" dirty="0">
                <a:solidFill>
                  <a:srgbClr val="931A68"/>
                </a:solidFill>
              </a:rPr>
              <a:t>public</a:t>
            </a:r>
            <a:r>
              <a:rPr dirty="0"/>
              <a:t> </a:t>
            </a:r>
            <a:r>
              <a:rPr b="1" dirty="0">
                <a:solidFill>
                  <a:srgbClr val="931A68"/>
                </a:solidFill>
              </a:rPr>
              <a:t>static</a:t>
            </a:r>
            <a:r>
              <a:rPr dirty="0"/>
              <a:t> </a:t>
            </a:r>
            <a:r>
              <a:rPr b="1" dirty="0">
                <a:solidFill>
                  <a:srgbClr val="931A68"/>
                </a:solidFill>
              </a:rPr>
              <a:t>void</a:t>
            </a:r>
            <a:r>
              <a:rPr dirty="0"/>
              <a:t> main(String[] </a:t>
            </a:r>
            <a:r>
              <a:rPr dirty="0" err="1">
                <a:solidFill>
                  <a:srgbClr val="7E504F"/>
                </a:solidFill>
              </a:rPr>
              <a:t>args</a:t>
            </a:r>
            <a:r>
              <a:rPr dirty="0"/>
              <a:t>) </a:t>
            </a:r>
            <a:r>
              <a:rPr b="1" dirty="0">
                <a:solidFill>
                  <a:srgbClr val="931A68"/>
                </a:solidFill>
              </a:rPr>
              <a:t>throws</a:t>
            </a:r>
            <a:r>
              <a:rPr dirty="0"/>
              <a:t> </a:t>
            </a:r>
            <a:r>
              <a:rPr dirty="0" err="1"/>
              <a:t>java.io.IOException</a:t>
            </a:r>
            <a:r>
              <a:rPr dirty="0"/>
              <a:t> {</a:t>
            </a:r>
          </a:p>
          <a:p>
            <a:pPr marL="0" indent="0" defTabSz="457200">
              <a:lnSpc>
                <a:spcPct val="100000"/>
              </a:lnSpc>
              <a:spcBef>
                <a:spcPts val="0"/>
              </a:spcBef>
              <a:buClrTx/>
              <a:buSzTx/>
              <a:buFontTx/>
              <a:buNone/>
              <a:defRPr sz="3600">
                <a:latin typeface="Courier New"/>
                <a:ea typeface="Courier New"/>
                <a:cs typeface="Courier New"/>
                <a:sym typeface="Courier New"/>
              </a:defRPr>
            </a:pPr>
            <a:endParaRPr dirty="0"/>
          </a:p>
          <a:p>
            <a:pPr marL="0" indent="0" defTabSz="457200">
              <a:lnSpc>
                <a:spcPct val="100000"/>
              </a:lnSpc>
              <a:spcBef>
                <a:spcPts val="0"/>
              </a:spcBef>
              <a:buClrTx/>
              <a:buSzTx/>
              <a:buFontTx/>
              <a:buNone/>
              <a:defRPr sz="3600">
                <a:latin typeface="Courier New"/>
                <a:ea typeface="Courier New"/>
                <a:cs typeface="Courier New"/>
                <a:sym typeface="Courier New"/>
              </a:defRPr>
            </a:pPr>
            <a:r>
              <a:rPr dirty="0"/>
              <a:t>		File </a:t>
            </a:r>
            <a:r>
              <a:rPr dirty="0" err="1">
                <a:solidFill>
                  <a:srgbClr val="7E504F"/>
                </a:solidFill>
              </a:rPr>
              <a:t>dosya</a:t>
            </a:r>
            <a:r>
              <a:rPr dirty="0"/>
              <a:t> = </a:t>
            </a:r>
            <a:r>
              <a:rPr b="1" dirty="0">
                <a:solidFill>
                  <a:srgbClr val="931A68"/>
                </a:solidFill>
              </a:rPr>
              <a:t>new</a:t>
            </a:r>
            <a:r>
              <a:rPr dirty="0"/>
              <a:t> File(</a:t>
            </a:r>
            <a:r>
              <a:rPr dirty="0">
                <a:solidFill>
                  <a:srgbClr val="3933FF"/>
                </a:solidFill>
              </a:rPr>
              <a:t>"</a:t>
            </a:r>
            <a:r>
              <a:rPr dirty="0" err="1">
                <a:solidFill>
                  <a:srgbClr val="3933FF"/>
                </a:solidFill>
              </a:rPr>
              <a:t>dosyalar.txt</a:t>
            </a:r>
            <a:r>
              <a:rPr dirty="0">
                <a:solidFill>
                  <a:srgbClr val="3933FF"/>
                </a:solidFill>
              </a:rPr>
              <a:t>"</a:t>
            </a:r>
            <a:r>
              <a:rPr dirty="0"/>
              <a:t>);</a:t>
            </a:r>
          </a:p>
          <a:p>
            <a:pPr marL="0" indent="0" defTabSz="457200">
              <a:lnSpc>
                <a:spcPct val="100000"/>
              </a:lnSpc>
              <a:spcBef>
                <a:spcPts val="0"/>
              </a:spcBef>
              <a:buClrTx/>
              <a:buSzTx/>
              <a:buFontTx/>
              <a:buNone/>
              <a:defRPr sz="3600">
                <a:latin typeface="Courier New"/>
                <a:ea typeface="Courier New"/>
                <a:cs typeface="Courier New"/>
                <a:sym typeface="Courier New"/>
              </a:defRPr>
            </a:pPr>
            <a:r>
              <a:rPr dirty="0"/>
              <a:t>		</a:t>
            </a:r>
            <a:r>
              <a:rPr dirty="0" err="1"/>
              <a:t>PrintWriter</a:t>
            </a:r>
            <a:r>
              <a:rPr dirty="0"/>
              <a:t> </a:t>
            </a:r>
            <a:r>
              <a:rPr lang="tr-TR" dirty="0" err="1">
                <a:solidFill>
                  <a:srgbClr val="7E504F"/>
                </a:solidFill>
              </a:rPr>
              <a:t>output</a:t>
            </a:r>
            <a:r>
              <a:rPr dirty="0"/>
              <a:t> = </a:t>
            </a:r>
            <a:r>
              <a:rPr b="1" dirty="0">
                <a:solidFill>
                  <a:srgbClr val="931A68"/>
                </a:solidFill>
              </a:rPr>
              <a:t>new</a:t>
            </a:r>
            <a:r>
              <a:rPr dirty="0"/>
              <a:t> </a:t>
            </a:r>
            <a:r>
              <a:rPr dirty="0" err="1"/>
              <a:t>PrintWriter</a:t>
            </a:r>
            <a:r>
              <a:rPr dirty="0"/>
              <a:t>(</a:t>
            </a:r>
            <a:r>
              <a:rPr dirty="0" err="1">
                <a:solidFill>
                  <a:srgbClr val="7E504F"/>
                </a:solidFill>
              </a:rPr>
              <a:t>dosya</a:t>
            </a:r>
            <a:r>
              <a:rPr dirty="0"/>
              <a:t>);</a:t>
            </a:r>
          </a:p>
          <a:p>
            <a:pPr marL="0" indent="0" defTabSz="457200">
              <a:lnSpc>
                <a:spcPct val="100000"/>
              </a:lnSpc>
              <a:spcBef>
                <a:spcPts val="0"/>
              </a:spcBef>
              <a:buClrTx/>
              <a:buSzTx/>
              <a:buFontTx/>
              <a:buNone/>
              <a:defRPr sz="3600">
                <a:latin typeface="Courier New"/>
                <a:ea typeface="Courier New"/>
                <a:cs typeface="Courier New"/>
                <a:sym typeface="Courier New"/>
              </a:defRPr>
            </a:pPr>
            <a:r>
              <a:rPr dirty="0"/>
              <a:t>		</a:t>
            </a:r>
            <a:r>
              <a:rPr lang="tr-TR" dirty="0" err="1">
                <a:solidFill>
                  <a:srgbClr val="7E504F"/>
                </a:solidFill>
              </a:rPr>
              <a:t>output</a:t>
            </a:r>
            <a:r>
              <a:rPr dirty="0"/>
              <a:t>.</a:t>
            </a:r>
            <a:r>
              <a:rPr dirty="0" err="1"/>
              <a:t>println</a:t>
            </a:r>
            <a:r>
              <a:rPr dirty="0"/>
              <a:t>(</a:t>
            </a:r>
            <a:r>
              <a:rPr dirty="0">
                <a:solidFill>
                  <a:srgbClr val="3933FF"/>
                </a:solidFill>
              </a:rPr>
              <a:t>"Ali"</a:t>
            </a:r>
            <a:r>
              <a:rPr dirty="0"/>
              <a:t>);</a:t>
            </a:r>
          </a:p>
          <a:p>
            <a:pPr marL="0" indent="0" defTabSz="457200">
              <a:lnSpc>
                <a:spcPct val="100000"/>
              </a:lnSpc>
              <a:spcBef>
                <a:spcPts val="0"/>
              </a:spcBef>
              <a:buClrTx/>
              <a:buSzTx/>
              <a:buFontTx/>
              <a:buNone/>
              <a:defRPr sz="3600">
                <a:latin typeface="Courier New"/>
                <a:ea typeface="Courier New"/>
                <a:cs typeface="Courier New"/>
                <a:sym typeface="Courier New"/>
              </a:defRPr>
            </a:pPr>
            <a:r>
              <a:rPr dirty="0"/>
              <a:t>		</a:t>
            </a:r>
            <a:r>
              <a:rPr lang="tr-TR" dirty="0" err="1">
                <a:solidFill>
                  <a:srgbClr val="7E504F"/>
                </a:solidFill>
              </a:rPr>
              <a:t>output</a:t>
            </a:r>
            <a:r>
              <a:rPr dirty="0"/>
              <a:t>.</a:t>
            </a:r>
            <a:r>
              <a:rPr dirty="0" err="1"/>
              <a:t>println</a:t>
            </a:r>
            <a:r>
              <a:rPr dirty="0"/>
              <a:t>(</a:t>
            </a:r>
            <a:r>
              <a:rPr dirty="0">
                <a:solidFill>
                  <a:srgbClr val="3933FF"/>
                </a:solidFill>
              </a:rPr>
              <a:t>"</a:t>
            </a:r>
            <a:r>
              <a:rPr dirty="0" err="1">
                <a:solidFill>
                  <a:srgbClr val="3933FF"/>
                </a:solidFill>
              </a:rPr>
              <a:t>Ayse</a:t>
            </a:r>
            <a:r>
              <a:rPr dirty="0">
                <a:solidFill>
                  <a:srgbClr val="3933FF"/>
                </a:solidFill>
              </a:rPr>
              <a:t>"</a:t>
            </a:r>
            <a:r>
              <a:rPr dirty="0"/>
              <a:t>);</a:t>
            </a:r>
          </a:p>
          <a:p>
            <a:pPr marL="0" indent="0" defTabSz="457200">
              <a:lnSpc>
                <a:spcPct val="100000"/>
              </a:lnSpc>
              <a:spcBef>
                <a:spcPts val="0"/>
              </a:spcBef>
              <a:buClrTx/>
              <a:buSzTx/>
              <a:buFontTx/>
              <a:buNone/>
              <a:defRPr sz="3600">
                <a:latin typeface="Courier New"/>
                <a:ea typeface="Courier New"/>
                <a:cs typeface="Courier New"/>
                <a:sym typeface="Courier New"/>
              </a:defRPr>
            </a:pPr>
            <a:r>
              <a:rPr dirty="0"/>
              <a:t>		</a:t>
            </a:r>
            <a:r>
              <a:rPr lang="tr-TR" dirty="0" err="1">
                <a:solidFill>
                  <a:srgbClr val="7E504F"/>
                </a:solidFill>
              </a:rPr>
              <a:t>output</a:t>
            </a:r>
            <a:r>
              <a:rPr dirty="0"/>
              <a:t>.close();</a:t>
            </a:r>
          </a:p>
          <a:p>
            <a:pPr marL="0" indent="0" defTabSz="457200">
              <a:lnSpc>
                <a:spcPct val="100000"/>
              </a:lnSpc>
              <a:spcBef>
                <a:spcPts val="0"/>
              </a:spcBef>
              <a:buClrTx/>
              <a:buSzTx/>
              <a:buFontTx/>
              <a:buNone/>
              <a:defRPr sz="3600">
                <a:latin typeface="Courier New"/>
                <a:ea typeface="Courier New"/>
                <a:cs typeface="Courier New"/>
                <a:sym typeface="Courier New"/>
              </a:defRPr>
            </a:pPr>
            <a:r>
              <a:rPr dirty="0"/>
              <a:t>	}</a:t>
            </a:r>
          </a:p>
          <a:p>
            <a:pPr marL="0" indent="0" defTabSz="457200">
              <a:lnSpc>
                <a:spcPct val="100000"/>
              </a:lnSpc>
              <a:spcBef>
                <a:spcPts val="0"/>
              </a:spcBef>
              <a:buClrTx/>
              <a:buSzTx/>
              <a:buFontTx/>
              <a:buNone/>
              <a:defRPr sz="3600">
                <a:latin typeface="Courier New"/>
                <a:ea typeface="Courier New"/>
                <a:cs typeface="Courier New"/>
                <a:sym typeface="Courier New"/>
              </a:defRPr>
            </a:pPr>
            <a:endParaRPr dirty="0"/>
          </a:p>
          <a:p>
            <a:pPr marL="0" indent="0" defTabSz="457200">
              <a:lnSpc>
                <a:spcPct val="100000"/>
              </a:lnSpc>
              <a:spcBef>
                <a:spcPts val="0"/>
              </a:spcBef>
              <a:buClrTx/>
              <a:buSzTx/>
              <a:buFontTx/>
              <a:buNone/>
              <a:defRPr sz="3600">
                <a:latin typeface="Courier New"/>
                <a:ea typeface="Courier New"/>
                <a:cs typeface="Courier New"/>
                <a:sym typeface="Courier New"/>
              </a:defRPr>
            </a:pPr>
            <a:r>
              <a:rPr dirty="0"/>
              <a:t>}</a:t>
            </a:r>
          </a:p>
        </p:txBody>
      </p:sp>
    </p:spTree>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 name="PrintWriter ile Dosyaya Yazma"/>
          <p:cNvSpPr txBox="1">
            <a:spLocks noGrp="1"/>
          </p:cNvSpPr>
          <p:nvPr>
            <p:ph type="title"/>
          </p:nvPr>
        </p:nvSpPr>
        <p:spPr>
          <a:prstGeom prst="rect">
            <a:avLst/>
          </a:prstGeom>
        </p:spPr>
        <p:txBody>
          <a:bodyPr/>
          <a:lstStyle/>
          <a:p>
            <a:r>
              <a:rPr lang="en-US" dirty="0"/>
              <a:t>Writing to a File with </a:t>
            </a:r>
            <a:r>
              <a:rPr lang="en-US" dirty="0" err="1"/>
              <a:t>PrintWriter</a:t>
            </a:r>
            <a:endParaRPr dirty="0"/>
          </a:p>
        </p:txBody>
      </p:sp>
      <p:grpSp>
        <p:nvGrpSpPr>
          <p:cNvPr id="342" name="Group"/>
          <p:cNvGrpSpPr/>
          <p:nvPr/>
        </p:nvGrpSpPr>
        <p:grpSpPr>
          <a:xfrm>
            <a:off x="20935291" y="11840238"/>
            <a:ext cx="1619251" cy="1439863"/>
            <a:chOff x="0" y="15557"/>
            <a:chExt cx="1619249" cy="1439862"/>
          </a:xfrm>
        </p:grpSpPr>
        <p:grpSp>
          <p:nvGrpSpPr>
            <p:cNvPr id="340" name="Group"/>
            <p:cNvGrpSpPr/>
            <p:nvPr/>
          </p:nvGrpSpPr>
          <p:grpSpPr>
            <a:xfrm>
              <a:off x="0" y="15557"/>
              <a:ext cx="698501" cy="339726"/>
              <a:chOff x="0" y="0"/>
              <a:chExt cx="698500" cy="339725"/>
            </a:xfrm>
          </p:grpSpPr>
          <p:sp>
            <p:nvSpPr>
              <p:cNvPr id="335" name="Rectangle"/>
              <p:cNvSpPr/>
              <p:nvPr/>
            </p:nvSpPr>
            <p:spPr>
              <a:xfrm>
                <a:off x="0" y="0"/>
                <a:ext cx="698500" cy="339725"/>
              </a:xfrm>
              <a:prstGeom prst="rect">
                <a:avLst/>
              </a:prstGeom>
              <a:solidFill>
                <a:srgbClr val="38A1BA"/>
              </a:solidFill>
              <a:ln w="12700" cap="flat">
                <a:noFill/>
                <a:miter lim="400000"/>
              </a:ln>
              <a:effectLst>
                <a:outerShdw blurRad="63500" dist="17960" dir="2700000" rotWithShape="0">
                  <a:srgbClr val="226170"/>
                </a:outerShdw>
              </a:effectLst>
            </p:spPr>
            <p:txBody>
              <a:bodyPr wrap="square" lIns="45719" tIns="45719" rIns="45719" bIns="45719" numCol="1" anchor="ctr">
                <a:noAutofit/>
              </a:bodyPr>
              <a:lstStyle/>
              <a:p>
                <a:pPr algn="ctr" defTabSz="914400">
                  <a:defRPr sz="1800">
                    <a:latin typeface="Times New Roman"/>
                    <a:ea typeface="Times New Roman"/>
                    <a:cs typeface="Times New Roman"/>
                    <a:sym typeface="Times New Roman"/>
                  </a:defRPr>
                </a:pPr>
                <a:endParaRPr/>
              </a:p>
            </p:txBody>
          </p:sp>
          <p:sp>
            <p:nvSpPr>
              <p:cNvPr id="336" name="Shape"/>
              <p:cNvSpPr/>
              <p:nvPr/>
            </p:nvSpPr>
            <p:spPr>
              <a:xfrm>
                <a:off x="0" y="-1"/>
                <a:ext cx="698500" cy="2123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657" y="21600"/>
                    </a:lnTo>
                    <a:lnTo>
                      <a:pt x="20943" y="21600"/>
                    </a:lnTo>
                    <a:lnTo>
                      <a:pt x="21600" y="0"/>
                    </a:lnTo>
                    <a:close/>
                  </a:path>
                </a:pathLst>
              </a:custGeom>
              <a:solidFill>
                <a:srgbClr val="60B4C8"/>
              </a:solidFill>
              <a:ln w="12700" cap="flat">
                <a:noFill/>
                <a:miter lim="400000"/>
              </a:ln>
              <a:effectLst/>
            </p:spPr>
            <p:txBody>
              <a:bodyPr wrap="square" lIns="45719" tIns="45719" rIns="45719" bIns="45719" numCol="1" anchor="ctr">
                <a:noAutofit/>
              </a:bodyPr>
              <a:lstStyle/>
              <a:p>
                <a:pPr algn="ctr" defTabSz="914400">
                  <a:defRPr sz="1800">
                    <a:latin typeface="Times New Roman"/>
                    <a:ea typeface="Times New Roman"/>
                    <a:cs typeface="Times New Roman"/>
                    <a:sym typeface="Times New Roman"/>
                  </a:defRPr>
                </a:pPr>
                <a:endParaRPr/>
              </a:p>
            </p:txBody>
          </p:sp>
          <p:sp>
            <p:nvSpPr>
              <p:cNvPr id="337" name="Shape"/>
              <p:cNvSpPr/>
              <p:nvPr/>
            </p:nvSpPr>
            <p:spPr>
              <a:xfrm>
                <a:off x="0" y="0"/>
                <a:ext cx="21233" cy="33972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1350"/>
                    </a:lnTo>
                    <a:lnTo>
                      <a:pt x="21600" y="20250"/>
                    </a:lnTo>
                    <a:lnTo>
                      <a:pt x="0" y="21600"/>
                    </a:lnTo>
                    <a:close/>
                  </a:path>
                </a:pathLst>
              </a:custGeom>
              <a:solidFill>
                <a:srgbClr val="88C7D6"/>
              </a:solidFill>
              <a:ln w="12700" cap="flat">
                <a:noFill/>
                <a:miter lim="400000"/>
              </a:ln>
              <a:effectLst/>
            </p:spPr>
            <p:txBody>
              <a:bodyPr wrap="square" lIns="45719" tIns="45719" rIns="45719" bIns="45719" numCol="1" anchor="ctr">
                <a:noAutofit/>
              </a:bodyPr>
              <a:lstStyle/>
              <a:p>
                <a:pPr algn="ctr" defTabSz="914400">
                  <a:defRPr sz="1800">
                    <a:latin typeface="Times New Roman"/>
                    <a:ea typeface="Times New Roman"/>
                    <a:cs typeface="Times New Roman"/>
                    <a:sym typeface="Times New Roman"/>
                  </a:defRPr>
                </a:pPr>
                <a:endParaRPr/>
              </a:p>
            </p:txBody>
          </p:sp>
          <p:sp>
            <p:nvSpPr>
              <p:cNvPr id="338" name="Shape"/>
              <p:cNvSpPr/>
              <p:nvPr/>
            </p:nvSpPr>
            <p:spPr>
              <a:xfrm>
                <a:off x="677267" y="0"/>
                <a:ext cx="21234" cy="339725"/>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1350"/>
                    </a:lnTo>
                    <a:lnTo>
                      <a:pt x="0" y="20250"/>
                    </a:lnTo>
                    <a:lnTo>
                      <a:pt x="21600" y="21600"/>
                    </a:lnTo>
                    <a:close/>
                  </a:path>
                </a:pathLst>
              </a:custGeom>
              <a:solidFill>
                <a:srgbClr val="226170"/>
              </a:solidFill>
              <a:ln w="12700" cap="flat">
                <a:noFill/>
                <a:miter lim="400000"/>
              </a:ln>
              <a:effectLst/>
            </p:spPr>
            <p:txBody>
              <a:bodyPr wrap="square" lIns="45719" tIns="45719" rIns="45719" bIns="45719" numCol="1" anchor="ctr">
                <a:noAutofit/>
              </a:bodyPr>
              <a:lstStyle/>
              <a:p>
                <a:pPr algn="ctr" defTabSz="914400">
                  <a:defRPr sz="1800">
                    <a:latin typeface="Times New Roman"/>
                    <a:ea typeface="Times New Roman"/>
                    <a:cs typeface="Times New Roman"/>
                    <a:sym typeface="Times New Roman"/>
                  </a:defRPr>
                </a:pPr>
                <a:endParaRPr/>
              </a:p>
            </p:txBody>
          </p:sp>
          <p:sp>
            <p:nvSpPr>
              <p:cNvPr id="339" name="Shape"/>
              <p:cNvSpPr/>
              <p:nvPr/>
            </p:nvSpPr>
            <p:spPr>
              <a:xfrm>
                <a:off x="0" y="318492"/>
                <a:ext cx="698500" cy="21233"/>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20943" y="0"/>
                    </a:lnTo>
                    <a:lnTo>
                      <a:pt x="657" y="0"/>
                    </a:lnTo>
                    <a:lnTo>
                      <a:pt x="0" y="21600"/>
                    </a:lnTo>
                    <a:close/>
                  </a:path>
                </a:pathLst>
              </a:custGeom>
              <a:solidFill>
                <a:srgbClr val="2D8195"/>
              </a:solidFill>
              <a:ln w="12700" cap="flat">
                <a:noFill/>
                <a:miter lim="400000"/>
              </a:ln>
              <a:effectLst/>
            </p:spPr>
            <p:txBody>
              <a:bodyPr wrap="square" lIns="45719" tIns="45719" rIns="45719" bIns="45719" numCol="1" anchor="ctr">
                <a:noAutofit/>
              </a:bodyPr>
              <a:lstStyle/>
              <a:p>
                <a:pPr algn="ctr" defTabSz="914400">
                  <a:defRPr sz="1800">
                    <a:latin typeface="Times New Roman"/>
                    <a:ea typeface="Times New Roman"/>
                    <a:cs typeface="Times New Roman"/>
                    <a:sym typeface="Times New Roman"/>
                  </a:defRPr>
                </a:pPr>
                <a:endParaRPr/>
              </a:p>
            </p:txBody>
          </p:sp>
        </p:grpSp>
        <p:sp>
          <p:nvSpPr>
            <p:cNvPr id="341" name="Run"/>
            <p:cNvSpPr/>
            <p:nvPr/>
          </p:nvSpPr>
          <p:spPr>
            <a:xfrm>
              <a:off x="349250" y="185419"/>
              <a:ext cx="1270000"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tIns="45719" rIns="45719" bIns="45719" numCol="1" anchor="ctr">
              <a:spAutoFit/>
            </a:bodyPr>
            <a:lstStyle>
              <a:lvl1pPr algn="ctr" defTabSz="914400">
                <a:defRPr sz="1800">
                  <a:latin typeface="Book Antiqua"/>
                  <a:ea typeface="Book Antiqua"/>
                  <a:cs typeface="Book Antiqua"/>
                  <a:sym typeface="Book Antiqua"/>
                </a:defRPr>
              </a:lvl1pPr>
            </a:lstStyle>
            <a:p>
              <a:r>
                <a:t>Run</a:t>
              </a:r>
            </a:p>
          </p:txBody>
        </p:sp>
      </p:grpSp>
      <p:grpSp>
        <p:nvGrpSpPr>
          <p:cNvPr id="345" name="Group">
            <a:hlinkClick r:id="rId2"/>
          </p:cNvPr>
          <p:cNvGrpSpPr/>
          <p:nvPr/>
        </p:nvGrpSpPr>
        <p:grpSpPr>
          <a:xfrm>
            <a:off x="19030291" y="11819600"/>
            <a:ext cx="1724026" cy="381001"/>
            <a:chOff x="0" y="0"/>
            <a:chExt cx="1724025" cy="381000"/>
          </a:xfrm>
        </p:grpSpPr>
        <p:sp>
          <p:nvSpPr>
            <p:cNvPr id="343" name="Rectangle"/>
            <p:cNvSpPr/>
            <p:nvPr/>
          </p:nvSpPr>
          <p:spPr>
            <a:xfrm>
              <a:off x="0" y="0"/>
              <a:ext cx="1724025" cy="381000"/>
            </a:xfrm>
            <a:prstGeom prst="rect">
              <a:avLst/>
            </a:prstGeom>
            <a:solidFill>
              <a:srgbClr val="92D050"/>
            </a:solidFill>
            <a:ln w="12700" cap="flat">
              <a:noFill/>
              <a:miter lim="400000"/>
            </a:ln>
            <a:effectLst/>
          </p:spPr>
          <p:txBody>
            <a:bodyPr wrap="square" lIns="45719" tIns="45719" rIns="45719" bIns="45719" numCol="1" anchor="t">
              <a:noAutofit/>
            </a:bodyPr>
            <a:lstStyle/>
            <a:p>
              <a:pPr algn="ctr" defTabSz="914400">
                <a:defRPr sz="2000">
                  <a:latin typeface="Times New Roman"/>
                  <a:ea typeface="Times New Roman"/>
                  <a:cs typeface="Times New Roman"/>
                  <a:sym typeface="Times New Roman"/>
                </a:defRPr>
              </a:pPr>
              <a:endParaRPr/>
            </a:p>
          </p:txBody>
        </p:sp>
        <p:sp>
          <p:nvSpPr>
            <p:cNvPr id="344" name="WriteData"/>
            <p:cNvSpPr txBox="1"/>
            <p:nvPr/>
          </p:nvSpPr>
          <p:spPr>
            <a:xfrm>
              <a:off x="45719" y="0"/>
              <a:ext cx="1632587" cy="37275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spAutoFit/>
            </a:bodyPr>
            <a:lstStyle>
              <a:lvl1pPr algn="ctr" defTabSz="914400">
                <a:defRPr sz="2000">
                  <a:latin typeface="Times New Roman"/>
                  <a:ea typeface="Times New Roman"/>
                  <a:cs typeface="Times New Roman"/>
                  <a:sym typeface="Times New Roman"/>
                </a:defRPr>
              </a:lvl1pPr>
            </a:lstStyle>
            <a:p>
              <a:r>
                <a:t>WriteData</a:t>
              </a:r>
            </a:p>
          </p:txBody>
        </p:sp>
      </p:grpSp>
      <p:sp>
        <p:nvSpPr>
          <p:cNvPr id="346" name="public class example1 {…"/>
          <p:cNvSpPr txBox="1">
            <a:spLocks noGrp="1"/>
          </p:cNvSpPr>
          <p:nvPr>
            <p:ph type="body" idx="1"/>
          </p:nvPr>
        </p:nvSpPr>
        <p:spPr>
          <a:prstGeom prst="rect">
            <a:avLst/>
          </a:prstGeom>
        </p:spPr>
        <p:txBody>
          <a:bodyPr/>
          <a:lstStyle/>
          <a:p>
            <a:pPr marL="0" indent="0" defTabSz="457200">
              <a:lnSpc>
                <a:spcPct val="100000"/>
              </a:lnSpc>
              <a:spcBef>
                <a:spcPts val="0"/>
              </a:spcBef>
              <a:buClrTx/>
              <a:buSzTx/>
              <a:buFontTx/>
              <a:buNone/>
              <a:defRPr sz="3000">
                <a:latin typeface="Courier New"/>
                <a:ea typeface="Courier New"/>
                <a:cs typeface="Courier New"/>
                <a:sym typeface="Courier New"/>
              </a:defRPr>
            </a:pPr>
            <a:r>
              <a:rPr b="1">
                <a:solidFill>
                  <a:srgbClr val="931A68"/>
                </a:solidFill>
              </a:rPr>
              <a:t>public</a:t>
            </a:r>
            <a:r>
              <a:t> </a:t>
            </a:r>
            <a:r>
              <a:rPr b="1">
                <a:solidFill>
                  <a:srgbClr val="931A68"/>
                </a:solidFill>
              </a:rPr>
              <a:t>class</a:t>
            </a:r>
            <a:r>
              <a:t> example1 {</a:t>
            </a:r>
          </a:p>
          <a:p>
            <a:pPr marL="0" indent="0" defTabSz="457200">
              <a:lnSpc>
                <a:spcPct val="100000"/>
              </a:lnSpc>
              <a:spcBef>
                <a:spcPts val="0"/>
              </a:spcBef>
              <a:buClrTx/>
              <a:buSzTx/>
              <a:buFontTx/>
              <a:buNone/>
              <a:defRPr sz="3000">
                <a:latin typeface="Courier New"/>
                <a:ea typeface="Courier New"/>
                <a:cs typeface="Courier New"/>
                <a:sym typeface="Courier New"/>
              </a:defRPr>
            </a:pPr>
            <a:r>
              <a:t>  </a:t>
            </a:r>
            <a:r>
              <a:rPr b="1">
                <a:solidFill>
                  <a:srgbClr val="931A68"/>
                </a:solidFill>
              </a:rPr>
              <a:t>public</a:t>
            </a:r>
            <a:r>
              <a:t> </a:t>
            </a:r>
            <a:r>
              <a:rPr b="1">
                <a:solidFill>
                  <a:srgbClr val="931A68"/>
                </a:solidFill>
              </a:rPr>
              <a:t>static</a:t>
            </a:r>
            <a:r>
              <a:t> </a:t>
            </a:r>
            <a:r>
              <a:rPr b="1">
                <a:solidFill>
                  <a:srgbClr val="931A68"/>
                </a:solidFill>
              </a:rPr>
              <a:t>void</a:t>
            </a:r>
            <a:r>
              <a:t> main(String[] </a:t>
            </a:r>
            <a:r>
              <a:rPr>
                <a:solidFill>
                  <a:srgbClr val="7E504F"/>
                </a:solidFill>
              </a:rPr>
              <a:t>args</a:t>
            </a:r>
            <a:r>
              <a:t>) </a:t>
            </a:r>
            <a:r>
              <a:rPr b="1">
                <a:solidFill>
                  <a:srgbClr val="931A68"/>
                </a:solidFill>
              </a:rPr>
              <a:t>throws</a:t>
            </a:r>
            <a:r>
              <a:t> java.io.IOException {</a:t>
            </a:r>
          </a:p>
          <a:p>
            <a:pPr marL="0" indent="0" defTabSz="457200">
              <a:lnSpc>
                <a:spcPct val="100000"/>
              </a:lnSpc>
              <a:spcBef>
                <a:spcPts val="0"/>
              </a:spcBef>
              <a:buClrTx/>
              <a:buSzTx/>
              <a:buFontTx/>
              <a:buNone/>
              <a:defRPr sz="3000">
                <a:latin typeface="Courier New"/>
                <a:ea typeface="Courier New"/>
                <a:cs typeface="Courier New"/>
                <a:sym typeface="Courier New"/>
              </a:defRPr>
            </a:pPr>
            <a:r>
              <a:t>    java.io.File </a:t>
            </a:r>
            <a:r>
              <a:rPr>
                <a:solidFill>
                  <a:srgbClr val="7E504F"/>
                </a:solidFill>
              </a:rPr>
              <a:t>file</a:t>
            </a:r>
            <a:r>
              <a:t> = </a:t>
            </a:r>
            <a:r>
              <a:rPr b="1">
                <a:solidFill>
                  <a:srgbClr val="931A68"/>
                </a:solidFill>
              </a:rPr>
              <a:t>new</a:t>
            </a:r>
            <a:r>
              <a:t> java.io.File(</a:t>
            </a:r>
            <a:r>
              <a:rPr>
                <a:solidFill>
                  <a:srgbClr val="3933FF"/>
                </a:solidFill>
              </a:rPr>
              <a:t>"scores.txt"</a:t>
            </a:r>
            <a:r>
              <a:t>);</a:t>
            </a:r>
          </a:p>
          <a:p>
            <a:pPr marL="0" indent="0" defTabSz="457200">
              <a:lnSpc>
                <a:spcPct val="100000"/>
              </a:lnSpc>
              <a:spcBef>
                <a:spcPts val="0"/>
              </a:spcBef>
              <a:buClrTx/>
              <a:buSzTx/>
              <a:buFontTx/>
              <a:buNone/>
              <a:defRPr sz="3000">
                <a:latin typeface="Courier New"/>
                <a:ea typeface="Courier New"/>
                <a:cs typeface="Courier New"/>
                <a:sym typeface="Courier New"/>
              </a:defRPr>
            </a:pPr>
            <a:r>
              <a:t>    </a:t>
            </a:r>
            <a:r>
              <a:rPr b="1">
                <a:solidFill>
                  <a:srgbClr val="931A68"/>
                </a:solidFill>
              </a:rPr>
              <a:t>if</a:t>
            </a:r>
            <a:r>
              <a:t> (</a:t>
            </a:r>
            <a:r>
              <a:rPr>
                <a:solidFill>
                  <a:srgbClr val="7E504F"/>
                </a:solidFill>
              </a:rPr>
              <a:t>file</a:t>
            </a:r>
            <a:r>
              <a:t>.exists()) {</a:t>
            </a:r>
          </a:p>
          <a:p>
            <a:pPr marL="0" indent="0" defTabSz="457200">
              <a:lnSpc>
                <a:spcPct val="100000"/>
              </a:lnSpc>
              <a:spcBef>
                <a:spcPts val="0"/>
              </a:spcBef>
              <a:buClrTx/>
              <a:buSzTx/>
              <a:buFontTx/>
              <a:buNone/>
              <a:defRPr sz="3000">
                <a:solidFill>
                  <a:srgbClr val="3933FF"/>
                </a:solidFill>
                <a:latin typeface="Courier New"/>
                <a:ea typeface="Courier New"/>
                <a:cs typeface="Courier New"/>
                <a:sym typeface="Courier New"/>
              </a:defRPr>
            </a:pPr>
            <a:r>
              <a:rPr>
                <a:solidFill>
                  <a:srgbClr val="000000"/>
                </a:solidFill>
              </a:rPr>
              <a:t>      System.</a:t>
            </a:r>
            <a:r>
              <a:rPr b="1" i="1">
                <a:solidFill>
                  <a:srgbClr val="0326CC"/>
                </a:solidFill>
              </a:rPr>
              <a:t>out</a:t>
            </a:r>
            <a:r>
              <a:rPr>
                <a:solidFill>
                  <a:srgbClr val="000000"/>
                </a:solidFill>
              </a:rPr>
              <a:t>.println(</a:t>
            </a:r>
            <a:r>
              <a:t>"File already exists"</a:t>
            </a:r>
            <a:r>
              <a:rPr>
                <a:solidFill>
                  <a:srgbClr val="000000"/>
                </a:solidFill>
              </a:rPr>
              <a:t>);</a:t>
            </a:r>
          </a:p>
          <a:p>
            <a:pPr marL="0" indent="0" defTabSz="457200">
              <a:lnSpc>
                <a:spcPct val="100000"/>
              </a:lnSpc>
              <a:spcBef>
                <a:spcPts val="0"/>
              </a:spcBef>
              <a:buClrTx/>
              <a:buSzTx/>
              <a:buFontTx/>
              <a:buNone/>
              <a:defRPr sz="3000">
                <a:latin typeface="Courier New"/>
                <a:ea typeface="Courier New"/>
                <a:cs typeface="Courier New"/>
                <a:sym typeface="Courier New"/>
              </a:defRPr>
            </a:pPr>
            <a:r>
              <a:t>      System.</a:t>
            </a:r>
            <a:r>
              <a:rPr i="1"/>
              <a:t>exit</a:t>
            </a:r>
            <a:r>
              <a:t>(0);</a:t>
            </a:r>
          </a:p>
          <a:p>
            <a:pPr marL="0" indent="0" defTabSz="457200">
              <a:lnSpc>
                <a:spcPct val="100000"/>
              </a:lnSpc>
              <a:spcBef>
                <a:spcPts val="0"/>
              </a:spcBef>
              <a:buClrTx/>
              <a:buSzTx/>
              <a:buFontTx/>
              <a:buNone/>
              <a:defRPr sz="3000">
                <a:latin typeface="Courier New"/>
                <a:ea typeface="Courier New"/>
                <a:cs typeface="Courier New"/>
                <a:sym typeface="Courier New"/>
              </a:defRPr>
            </a:pPr>
            <a:r>
              <a:t>    }</a:t>
            </a:r>
          </a:p>
          <a:p>
            <a:pPr marL="0" indent="0" defTabSz="457200">
              <a:lnSpc>
                <a:spcPct val="100000"/>
              </a:lnSpc>
              <a:spcBef>
                <a:spcPts val="0"/>
              </a:spcBef>
              <a:buClrTx/>
              <a:buSzTx/>
              <a:buFontTx/>
              <a:buNone/>
              <a:defRPr sz="3000">
                <a:latin typeface="Courier New"/>
                <a:ea typeface="Courier New"/>
                <a:cs typeface="Courier New"/>
                <a:sym typeface="Courier New"/>
              </a:defRPr>
            </a:pPr>
            <a:endParaRPr/>
          </a:p>
          <a:p>
            <a:pPr marL="0" indent="0" defTabSz="457200">
              <a:lnSpc>
                <a:spcPct val="100000"/>
              </a:lnSpc>
              <a:spcBef>
                <a:spcPts val="0"/>
              </a:spcBef>
              <a:buClrTx/>
              <a:buSzTx/>
              <a:buFontTx/>
              <a:buNone/>
              <a:defRPr sz="3000">
                <a:solidFill>
                  <a:srgbClr val="4E9072"/>
                </a:solidFill>
                <a:latin typeface="Courier New"/>
                <a:ea typeface="Courier New"/>
                <a:cs typeface="Courier New"/>
                <a:sym typeface="Courier New"/>
              </a:defRPr>
            </a:pPr>
            <a:r>
              <a:rPr>
                <a:solidFill>
                  <a:srgbClr val="000000"/>
                </a:solidFill>
              </a:rPr>
              <a:t>    </a:t>
            </a:r>
            <a:r>
              <a:t>// Create a file</a:t>
            </a:r>
            <a:endParaRPr>
              <a:solidFill>
                <a:srgbClr val="000000"/>
              </a:solidFill>
            </a:endParaRPr>
          </a:p>
          <a:p>
            <a:pPr marL="0" indent="0" defTabSz="457200">
              <a:lnSpc>
                <a:spcPct val="100000"/>
              </a:lnSpc>
              <a:spcBef>
                <a:spcPts val="0"/>
              </a:spcBef>
              <a:buClrTx/>
              <a:buSzTx/>
              <a:buFontTx/>
              <a:buNone/>
              <a:defRPr sz="3000">
                <a:latin typeface="Courier New"/>
                <a:ea typeface="Courier New"/>
                <a:cs typeface="Courier New"/>
                <a:sym typeface="Courier New"/>
              </a:defRPr>
            </a:pPr>
            <a:r>
              <a:t>    java.io.PrintWriter </a:t>
            </a:r>
            <a:r>
              <a:rPr>
                <a:solidFill>
                  <a:srgbClr val="7E504F"/>
                </a:solidFill>
              </a:rPr>
              <a:t>output</a:t>
            </a:r>
            <a:r>
              <a:t> = </a:t>
            </a:r>
            <a:r>
              <a:rPr b="1">
                <a:solidFill>
                  <a:srgbClr val="931A68"/>
                </a:solidFill>
              </a:rPr>
              <a:t>new</a:t>
            </a:r>
            <a:r>
              <a:t> java.io.PrintWriter(</a:t>
            </a:r>
            <a:r>
              <a:rPr>
                <a:solidFill>
                  <a:srgbClr val="7E504F"/>
                </a:solidFill>
              </a:rPr>
              <a:t>file</a:t>
            </a:r>
            <a:r>
              <a:t>);</a:t>
            </a:r>
          </a:p>
          <a:p>
            <a:pPr marL="0" indent="0" defTabSz="457200">
              <a:lnSpc>
                <a:spcPct val="100000"/>
              </a:lnSpc>
              <a:spcBef>
                <a:spcPts val="0"/>
              </a:spcBef>
              <a:buClrTx/>
              <a:buSzTx/>
              <a:buFontTx/>
              <a:buNone/>
              <a:defRPr sz="3000">
                <a:latin typeface="Courier New"/>
                <a:ea typeface="Courier New"/>
                <a:cs typeface="Courier New"/>
                <a:sym typeface="Courier New"/>
              </a:defRPr>
            </a:pPr>
            <a:endParaRPr/>
          </a:p>
          <a:p>
            <a:pPr marL="0" indent="0" defTabSz="457200">
              <a:lnSpc>
                <a:spcPct val="100000"/>
              </a:lnSpc>
              <a:spcBef>
                <a:spcPts val="0"/>
              </a:spcBef>
              <a:buClrTx/>
              <a:buSzTx/>
              <a:buFontTx/>
              <a:buNone/>
              <a:defRPr sz="3000">
                <a:solidFill>
                  <a:srgbClr val="4E9072"/>
                </a:solidFill>
                <a:latin typeface="Courier New"/>
                <a:ea typeface="Courier New"/>
                <a:cs typeface="Courier New"/>
                <a:sym typeface="Courier New"/>
              </a:defRPr>
            </a:pPr>
            <a:r>
              <a:rPr>
                <a:solidFill>
                  <a:srgbClr val="000000"/>
                </a:solidFill>
              </a:rPr>
              <a:t>    </a:t>
            </a:r>
            <a:r>
              <a:t>// Write formatted output to the file</a:t>
            </a:r>
            <a:endParaRPr>
              <a:solidFill>
                <a:srgbClr val="000000"/>
              </a:solidFill>
            </a:endParaRPr>
          </a:p>
          <a:p>
            <a:pPr marL="0" indent="0" defTabSz="457200">
              <a:lnSpc>
                <a:spcPct val="100000"/>
              </a:lnSpc>
              <a:spcBef>
                <a:spcPts val="0"/>
              </a:spcBef>
              <a:buClrTx/>
              <a:buSzTx/>
              <a:buFontTx/>
              <a:buNone/>
              <a:defRPr sz="3000">
                <a:solidFill>
                  <a:srgbClr val="3933FF"/>
                </a:solidFill>
                <a:latin typeface="Courier New"/>
                <a:ea typeface="Courier New"/>
                <a:cs typeface="Courier New"/>
                <a:sym typeface="Courier New"/>
              </a:defRPr>
            </a:pPr>
            <a:r>
              <a:rPr>
                <a:solidFill>
                  <a:srgbClr val="000000"/>
                </a:solidFill>
              </a:rPr>
              <a:t>    </a:t>
            </a:r>
            <a:r>
              <a:rPr>
                <a:solidFill>
                  <a:srgbClr val="7E504F"/>
                </a:solidFill>
              </a:rPr>
              <a:t>output</a:t>
            </a:r>
            <a:r>
              <a:rPr>
                <a:solidFill>
                  <a:srgbClr val="000000"/>
                </a:solidFill>
              </a:rPr>
              <a:t>.print(</a:t>
            </a:r>
            <a:r>
              <a:t>"John T Smith "</a:t>
            </a:r>
            <a:r>
              <a:rPr>
                <a:solidFill>
                  <a:srgbClr val="000000"/>
                </a:solidFill>
              </a:rPr>
              <a:t>);</a:t>
            </a:r>
          </a:p>
          <a:p>
            <a:pPr marL="0" indent="0" defTabSz="457200">
              <a:lnSpc>
                <a:spcPct val="100000"/>
              </a:lnSpc>
              <a:spcBef>
                <a:spcPts val="0"/>
              </a:spcBef>
              <a:buClrTx/>
              <a:buSzTx/>
              <a:buFontTx/>
              <a:buNone/>
              <a:defRPr sz="3000">
                <a:latin typeface="Courier New"/>
                <a:ea typeface="Courier New"/>
                <a:cs typeface="Courier New"/>
                <a:sym typeface="Courier New"/>
              </a:defRPr>
            </a:pPr>
            <a:r>
              <a:t>    </a:t>
            </a:r>
            <a:r>
              <a:rPr>
                <a:solidFill>
                  <a:srgbClr val="7E504F"/>
                </a:solidFill>
              </a:rPr>
              <a:t>output</a:t>
            </a:r>
            <a:r>
              <a:t>.println(90);</a:t>
            </a:r>
          </a:p>
          <a:p>
            <a:pPr marL="0" indent="0" defTabSz="457200">
              <a:lnSpc>
                <a:spcPct val="100000"/>
              </a:lnSpc>
              <a:spcBef>
                <a:spcPts val="0"/>
              </a:spcBef>
              <a:buClrTx/>
              <a:buSzTx/>
              <a:buFontTx/>
              <a:buNone/>
              <a:defRPr sz="3000">
                <a:solidFill>
                  <a:srgbClr val="3933FF"/>
                </a:solidFill>
                <a:latin typeface="Courier New"/>
                <a:ea typeface="Courier New"/>
                <a:cs typeface="Courier New"/>
                <a:sym typeface="Courier New"/>
              </a:defRPr>
            </a:pPr>
            <a:r>
              <a:rPr>
                <a:solidFill>
                  <a:srgbClr val="000000"/>
                </a:solidFill>
              </a:rPr>
              <a:t>    </a:t>
            </a:r>
            <a:r>
              <a:rPr>
                <a:solidFill>
                  <a:srgbClr val="7E504F"/>
                </a:solidFill>
              </a:rPr>
              <a:t>output</a:t>
            </a:r>
            <a:r>
              <a:rPr>
                <a:solidFill>
                  <a:srgbClr val="000000"/>
                </a:solidFill>
              </a:rPr>
              <a:t>.print(</a:t>
            </a:r>
            <a:r>
              <a:t>"Eric K Jones "</a:t>
            </a:r>
            <a:r>
              <a:rPr>
                <a:solidFill>
                  <a:srgbClr val="000000"/>
                </a:solidFill>
              </a:rPr>
              <a:t>);</a:t>
            </a:r>
          </a:p>
          <a:p>
            <a:pPr marL="0" indent="0" defTabSz="457200">
              <a:lnSpc>
                <a:spcPct val="100000"/>
              </a:lnSpc>
              <a:spcBef>
                <a:spcPts val="0"/>
              </a:spcBef>
              <a:buClrTx/>
              <a:buSzTx/>
              <a:buFontTx/>
              <a:buNone/>
              <a:defRPr sz="3000">
                <a:latin typeface="Courier New"/>
                <a:ea typeface="Courier New"/>
                <a:cs typeface="Courier New"/>
                <a:sym typeface="Courier New"/>
              </a:defRPr>
            </a:pPr>
            <a:r>
              <a:t>    </a:t>
            </a:r>
            <a:r>
              <a:rPr>
                <a:solidFill>
                  <a:srgbClr val="7E504F"/>
                </a:solidFill>
              </a:rPr>
              <a:t>output</a:t>
            </a:r>
            <a:r>
              <a:t>.println(85);</a:t>
            </a:r>
          </a:p>
          <a:p>
            <a:pPr marL="0" indent="0" defTabSz="457200">
              <a:lnSpc>
                <a:spcPct val="100000"/>
              </a:lnSpc>
              <a:spcBef>
                <a:spcPts val="0"/>
              </a:spcBef>
              <a:buClrTx/>
              <a:buSzTx/>
              <a:buFontTx/>
              <a:buNone/>
              <a:defRPr sz="3000">
                <a:latin typeface="Courier New"/>
                <a:ea typeface="Courier New"/>
                <a:cs typeface="Courier New"/>
                <a:sym typeface="Courier New"/>
              </a:defRPr>
            </a:pPr>
            <a:endParaRPr/>
          </a:p>
          <a:p>
            <a:pPr marL="0" indent="0" defTabSz="457200">
              <a:lnSpc>
                <a:spcPct val="100000"/>
              </a:lnSpc>
              <a:spcBef>
                <a:spcPts val="0"/>
              </a:spcBef>
              <a:buClrTx/>
              <a:buSzTx/>
              <a:buFontTx/>
              <a:buNone/>
              <a:defRPr sz="3000">
                <a:solidFill>
                  <a:srgbClr val="4E9072"/>
                </a:solidFill>
                <a:latin typeface="Courier New"/>
                <a:ea typeface="Courier New"/>
                <a:cs typeface="Courier New"/>
                <a:sym typeface="Courier New"/>
              </a:defRPr>
            </a:pPr>
            <a:r>
              <a:rPr>
                <a:solidFill>
                  <a:srgbClr val="000000"/>
                </a:solidFill>
              </a:rPr>
              <a:t>    </a:t>
            </a:r>
            <a:r>
              <a:t>// Close the file</a:t>
            </a:r>
            <a:endParaRPr>
              <a:solidFill>
                <a:srgbClr val="000000"/>
              </a:solidFill>
            </a:endParaRPr>
          </a:p>
          <a:p>
            <a:pPr marL="0" indent="0" defTabSz="457200">
              <a:lnSpc>
                <a:spcPct val="100000"/>
              </a:lnSpc>
              <a:spcBef>
                <a:spcPts val="0"/>
              </a:spcBef>
              <a:buClrTx/>
              <a:buSzTx/>
              <a:buFontTx/>
              <a:buNone/>
              <a:defRPr sz="3000">
                <a:latin typeface="Courier New"/>
                <a:ea typeface="Courier New"/>
                <a:cs typeface="Courier New"/>
                <a:sym typeface="Courier New"/>
              </a:defRPr>
            </a:pPr>
            <a:r>
              <a:t>    </a:t>
            </a:r>
            <a:r>
              <a:rPr>
                <a:solidFill>
                  <a:srgbClr val="7E504F"/>
                </a:solidFill>
              </a:rPr>
              <a:t>output</a:t>
            </a:r>
            <a:r>
              <a:t>.close();</a:t>
            </a:r>
          </a:p>
          <a:p>
            <a:pPr marL="0" indent="0" defTabSz="457200">
              <a:lnSpc>
                <a:spcPct val="100000"/>
              </a:lnSpc>
              <a:spcBef>
                <a:spcPts val="0"/>
              </a:spcBef>
              <a:buClrTx/>
              <a:buSzTx/>
              <a:buFontTx/>
              <a:buNone/>
              <a:defRPr sz="3000">
                <a:latin typeface="Courier New"/>
                <a:ea typeface="Courier New"/>
                <a:cs typeface="Courier New"/>
                <a:sym typeface="Courier New"/>
              </a:defRPr>
            </a:pPr>
            <a:r>
              <a:t>  }</a:t>
            </a:r>
          </a:p>
          <a:p>
            <a:pPr marL="0" indent="0" defTabSz="457200">
              <a:lnSpc>
                <a:spcPct val="100000"/>
              </a:lnSpc>
              <a:spcBef>
                <a:spcPts val="0"/>
              </a:spcBef>
              <a:buClrTx/>
              <a:buSzTx/>
              <a:buFontTx/>
              <a:buNone/>
              <a:defRPr sz="3000">
                <a:latin typeface="Courier New"/>
                <a:ea typeface="Courier New"/>
                <a:cs typeface="Courier New"/>
                <a:sym typeface="Courier New"/>
              </a:defRPr>
            </a:pPr>
            <a:r>
              <a:t>}</a:t>
            </a:r>
          </a:p>
        </p:txBody>
      </p:sp>
    </p:spTree>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2FF2-83B8-D3FD-AC70-BCB2953DC996}"/>
              </a:ext>
            </a:extLst>
          </p:cNvPr>
          <p:cNvSpPr>
            <a:spLocks noGrp="1"/>
          </p:cNvSpPr>
          <p:nvPr>
            <p:ph type="title"/>
          </p:nvPr>
        </p:nvSpPr>
        <p:spPr/>
        <p:txBody>
          <a:bodyPr/>
          <a:lstStyle/>
          <a:p>
            <a:r>
              <a:rPr lang="en-US" dirty="0"/>
              <a:t>Let’s remember iterators in </a:t>
            </a:r>
            <a:r>
              <a:rPr lang="en-US" dirty="0" err="1"/>
              <a:t>ArrayList</a:t>
            </a:r>
            <a:r>
              <a:rPr lang="en-US" dirty="0"/>
              <a:t>.</a:t>
            </a:r>
          </a:p>
        </p:txBody>
      </p:sp>
    </p:spTree>
    <p:extLst>
      <p:ext uri="{BB962C8B-B14F-4D97-AF65-F5344CB8AC3E}">
        <p14:creationId xmlns:p14="http://schemas.microsoft.com/office/powerpoint/2010/main" val="348606878"/>
      </p:ext>
    </p:extLst>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Iterators"/>
          <p:cNvSpPr txBox="1">
            <a:spLocks noGrp="1"/>
          </p:cNvSpPr>
          <p:nvPr>
            <p:ph type="title"/>
          </p:nvPr>
        </p:nvSpPr>
        <p:spPr>
          <a:prstGeom prst="rect">
            <a:avLst/>
          </a:prstGeom>
        </p:spPr>
        <p:txBody>
          <a:bodyPr/>
          <a:lstStyle/>
          <a:p>
            <a:r>
              <a:t>Iterators</a:t>
            </a:r>
          </a:p>
        </p:txBody>
      </p:sp>
      <p:sp>
        <p:nvSpPr>
          <p:cNvPr id="99" name="Iterator, koleksiyonda saklanan elemanlara erişmek için kullanılır.…"/>
          <p:cNvSpPr txBox="1">
            <a:spLocks noGrp="1"/>
          </p:cNvSpPr>
          <p:nvPr>
            <p:ph type="body" idx="1"/>
          </p:nvPr>
        </p:nvSpPr>
        <p:spPr>
          <a:prstGeom prst="rect">
            <a:avLst/>
          </a:prstGeom>
        </p:spPr>
        <p:txBody>
          <a:bodyPr/>
          <a:lstStyle/>
          <a:p>
            <a:r>
              <a:rPr lang="en-US" dirty="0"/>
              <a:t>The </a:t>
            </a:r>
            <a:r>
              <a:rPr lang="en-US" dirty="0">
                <a:solidFill>
                  <a:srgbClr val="FF0000"/>
                </a:solidFill>
              </a:rPr>
              <a:t>Iterator</a:t>
            </a:r>
            <a:r>
              <a:rPr lang="en-US" dirty="0"/>
              <a:t> is used to access the elements stored in the collection. 
Works like a pointer</a:t>
            </a:r>
            <a:r>
              <a:rPr dirty="0"/>
              <a:t>. </a:t>
            </a:r>
          </a:p>
        </p:txBody>
      </p:sp>
      <p:sp>
        <p:nvSpPr>
          <p:cNvPr id="100" name="for (Ogretmen ogrtm: ogrtListesi)…"/>
          <p:cNvSpPr txBox="1"/>
          <p:nvPr/>
        </p:nvSpPr>
        <p:spPr>
          <a:xfrm>
            <a:off x="729454" y="7423126"/>
            <a:ext cx="9335889" cy="166199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nchor="ctr">
            <a:spAutoFit/>
          </a:bodyPr>
          <a:lstStyle/>
          <a:p>
            <a:pPr defTabSz="457200">
              <a:defRPr sz="3600">
                <a:latin typeface="Courier New"/>
                <a:ea typeface="Courier New"/>
                <a:cs typeface="Courier New"/>
                <a:sym typeface="Courier New"/>
              </a:defRPr>
            </a:pPr>
            <a:r>
              <a:rPr dirty="0"/>
              <a:t>		</a:t>
            </a:r>
            <a:r>
              <a:rPr b="1" dirty="0">
                <a:solidFill>
                  <a:srgbClr val="931A68"/>
                </a:solidFill>
              </a:rPr>
              <a:t>for</a:t>
            </a:r>
            <a:r>
              <a:rPr dirty="0"/>
              <a:t> (</a:t>
            </a:r>
            <a:r>
              <a:rPr lang="en-US" dirty="0"/>
              <a:t>Teacher</a:t>
            </a:r>
            <a:r>
              <a:rPr dirty="0"/>
              <a:t> </a:t>
            </a:r>
            <a:r>
              <a:rPr lang="tr-TR" dirty="0" err="1">
                <a:solidFill>
                  <a:srgbClr val="7E504F"/>
                </a:solidFill>
              </a:rPr>
              <a:t>teacherA</a:t>
            </a:r>
            <a:r>
              <a:rPr dirty="0"/>
              <a:t>: </a:t>
            </a:r>
            <a:r>
              <a:rPr lang="tr-TR" dirty="0" err="1">
                <a:solidFill>
                  <a:srgbClr val="7E504F"/>
                </a:solidFill>
              </a:rPr>
              <a:t>tch</a:t>
            </a:r>
            <a:r>
              <a:rPr dirty="0">
                <a:solidFill>
                  <a:srgbClr val="7E504F"/>
                </a:solidFill>
              </a:rPr>
              <a:t>List</a:t>
            </a:r>
            <a:r>
              <a:rPr dirty="0"/>
              <a:t>)</a:t>
            </a:r>
          </a:p>
          <a:p>
            <a:pPr defTabSz="457200">
              <a:defRPr sz="3600">
                <a:latin typeface="Courier New"/>
                <a:ea typeface="Courier New"/>
                <a:cs typeface="Courier New"/>
                <a:sym typeface="Courier New"/>
              </a:defRPr>
            </a:pPr>
            <a:r>
              <a:rPr dirty="0"/>
              <a:t>			</a:t>
            </a:r>
            <a:r>
              <a:rPr dirty="0" err="1"/>
              <a:t>System.</a:t>
            </a:r>
            <a:r>
              <a:rPr b="1" i="1" dirty="0" err="1">
                <a:solidFill>
                  <a:srgbClr val="0326CC"/>
                </a:solidFill>
              </a:rPr>
              <a:t>out</a:t>
            </a:r>
            <a:r>
              <a:rPr dirty="0" err="1"/>
              <a:t>.println</a:t>
            </a:r>
            <a:r>
              <a:rPr dirty="0"/>
              <a:t>(</a:t>
            </a:r>
            <a:r>
              <a:rPr lang="tr-TR" dirty="0" err="1">
                <a:solidFill>
                  <a:srgbClr val="7E504F"/>
                </a:solidFill>
              </a:rPr>
              <a:t>teacherA</a:t>
            </a:r>
            <a:r>
              <a:rPr dirty="0"/>
              <a:t>);</a:t>
            </a:r>
          </a:p>
          <a:p>
            <a:pPr defTabSz="457200">
              <a:defRPr sz="3600">
                <a:latin typeface="Courier New"/>
                <a:ea typeface="Courier New"/>
                <a:cs typeface="Courier New"/>
                <a:sym typeface="Courier New"/>
              </a:defRPr>
            </a:pPr>
            <a:r>
              <a:rPr dirty="0"/>
              <a:t>		</a:t>
            </a:r>
          </a:p>
        </p:txBody>
      </p:sp>
      <p:sp>
        <p:nvSpPr>
          <p:cNvPr id="101" name="Iterator yineleyeci= ogrtListesi.iterator();…"/>
          <p:cNvSpPr txBox="1"/>
          <p:nvPr/>
        </p:nvSpPr>
        <p:spPr>
          <a:xfrm>
            <a:off x="9883647" y="9732801"/>
            <a:ext cx="9613209" cy="22159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p>
            <a:pPr defTabSz="457200">
              <a:defRPr sz="3600">
                <a:latin typeface="Courier New"/>
                <a:ea typeface="Courier New"/>
                <a:cs typeface="Courier New"/>
                <a:sym typeface="Courier New"/>
              </a:defRPr>
            </a:pPr>
            <a:r>
              <a:rPr dirty="0"/>
              <a:t>		Iterator </a:t>
            </a:r>
            <a:r>
              <a:rPr lang="tr-TR" dirty="0" err="1">
                <a:solidFill>
                  <a:srgbClr val="7E504F"/>
                </a:solidFill>
              </a:rPr>
              <a:t>itr</a:t>
            </a:r>
            <a:r>
              <a:rPr dirty="0"/>
              <a:t>= </a:t>
            </a:r>
            <a:r>
              <a:rPr lang="tr-TR" dirty="0" err="1">
                <a:solidFill>
                  <a:srgbClr val="7E504F"/>
                </a:solidFill>
              </a:rPr>
              <a:t>tch</a:t>
            </a:r>
            <a:r>
              <a:rPr dirty="0" err="1">
                <a:solidFill>
                  <a:srgbClr val="7E504F"/>
                </a:solidFill>
              </a:rPr>
              <a:t>List</a:t>
            </a:r>
            <a:r>
              <a:rPr dirty="0" err="1"/>
              <a:t>.iterator</a:t>
            </a:r>
            <a:r>
              <a:rPr dirty="0"/>
              <a:t>();</a:t>
            </a:r>
          </a:p>
          <a:p>
            <a:pPr defTabSz="457200">
              <a:defRPr sz="3600">
                <a:latin typeface="Courier New"/>
                <a:ea typeface="Courier New"/>
                <a:cs typeface="Courier New"/>
                <a:sym typeface="Courier New"/>
              </a:defRPr>
            </a:pPr>
            <a:r>
              <a:rPr dirty="0"/>
              <a:t>		</a:t>
            </a:r>
          </a:p>
          <a:p>
            <a:pPr defTabSz="457200">
              <a:defRPr sz="3600">
                <a:latin typeface="Courier New"/>
                <a:ea typeface="Courier New"/>
                <a:cs typeface="Courier New"/>
                <a:sym typeface="Courier New"/>
              </a:defRPr>
            </a:pPr>
            <a:r>
              <a:rPr dirty="0"/>
              <a:t>		</a:t>
            </a:r>
            <a:r>
              <a:rPr b="1" dirty="0">
                <a:solidFill>
                  <a:srgbClr val="931A68"/>
                </a:solidFill>
              </a:rPr>
              <a:t>while</a:t>
            </a:r>
            <a:r>
              <a:rPr dirty="0"/>
              <a:t>(</a:t>
            </a:r>
            <a:r>
              <a:rPr lang="tr-TR" dirty="0" err="1">
                <a:solidFill>
                  <a:srgbClr val="7E504F"/>
                </a:solidFill>
              </a:rPr>
              <a:t>itr</a:t>
            </a:r>
            <a:r>
              <a:rPr dirty="0"/>
              <a:t>.</a:t>
            </a:r>
            <a:r>
              <a:rPr dirty="0" err="1"/>
              <a:t>hasNext</a:t>
            </a:r>
            <a:r>
              <a:rPr dirty="0"/>
              <a:t>())</a:t>
            </a:r>
          </a:p>
          <a:p>
            <a:pPr defTabSz="457200">
              <a:defRPr sz="3600">
                <a:latin typeface="Courier New"/>
                <a:ea typeface="Courier New"/>
                <a:cs typeface="Courier New"/>
                <a:sym typeface="Courier New"/>
              </a:defRPr>
            </a:pPr>
            <a:r>
              <a:rPr dirty="0"/>
              <a:t>			</a:t>
            </a:r>
            <a:r>
              <a:rPr dirty="0" err="1"/>
              <a:t>System.</a:t>
            </a:r>
            <a:r>
              <a:rPr b="1" i="1" dirty="0" err="1">
                <a:solidFill>
                  <a:srgbClr val="0326CC"/>
                </a:solidFill>
              </a:rPr>
              <a:t>out</a:t>
            </a:r>
            <a:r>
              <a:rPr dirty="0" err="1"/>
              <a:t>.println</a:t>
            </a:r>
            <a:r>
              <a:rPr dirty="0"/>
              <a:t>(</a:t>
            </a:r>
            <a:r>
              <a:rPr lang="tr-TR" dirty="0" err="1">
                <a:solidFill>
                  <a:srgbClr val="7E504F"/>
                </a:solidFill>
              </a:rPr>
              <a:t>itr</a:t>
            </a:r>
            <a:r>
              <a:rPr dirty="0"/>
              <a:t>.next());</a:t>
            </a:r>
          </a:p>
        </p:txBody>
      </p:sp>
      <p:sp>
        <p:nvSpPr>
          <p:cNvPr id="102" name="Line"/>
          <p:cNvSpPr/>
          <p:nvPr/>
        </p:nvSpPr>
        <p:spPr>
          <a:xfrm>
            <a:off x="6129818" y="8884420"/>
            <a:ext cx="4107473" cy="1092285"/>
          </a:xfrm>
          <a:prstGeom prst="line">
            <a:avLst/>
          </a:prstGeom>
          <a:ln w="25400">
            <a:solidFill>
              <a:schemeClr val="accent1"/>
            </a:solidFill>
            <a:tailEnd type="triangle"/>
          </a:ln>
        </p:spPr>
        <p:txBody>
          <a:bodyPr lIns="45718" tIns="45718" rIns="45718" bIns="45718"/>
          <a:lstStyle/>
          <a:p>
            <a:endParaRPr/>
          </a:p>
        </p:txBody>
      </p:sp>
    </p:spTree>
    <p:extLst>
      <p:ext uri="{BB962C8B-B14F-4D97-AF65-F5344CB8AC3E}">
        <p14:creationId xmlns:p14="http://schemas.microsoft.com/office/powerpoint/2010/main" val="2788946247"/>
      </p:ext>
    </p:extLst>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2FF2-83B8-D3FD-AC70-BCB2953DC996}"/>
              </a:ext>
            </a:extLst>
          </p:cNvPr>
          <p:cNvSpPr>
            <a:spLocks noGrp="1"/>
          </p:cNvSpPr>
          <p:nvPr>
            <p:ph type="title"/>
          </p:nvPr>
        </p:nvSpPr>
        <p:spPr/>
        <p:txBody>
          <a:bodyPr/>
          <a:lstStyle/>
          <a:p>
            <a:r>
              <a:rPr lang="en-US" dirty="0"/>
              <a:t>Let’s read contents of file with Scanner.</a:t>
            </a:r>
          </a:p>
        </p:txBody>
      </p:sp>
    </p:spTree>
    <p:extLst>
      <p:ext uri="{BB962C8B-B14F-4D97-AF65-F5344CB8AC3E}">
        <p14:creationId xmlns:p14="http://schemas.microsoft.com/office/powerpoint/2010/main" val="2585689727"/>
      </p:ext>
    </p:extLst>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 name="Scanner ile Dosyadan Okuma"/>
          <p:cNvSpPr txBox="1">
            <a:spLocks noGrp="1"/>
          </p:cNvSpPr>
          <p:nvPr>
            <p:ph type="title"/>
          </p:nvPr>
        </p:nvSpPr>
        <p:spPr>
          <a:prstGeom prst="rect">
            <a:avLst/>
          </a:prstGeom>
        </p:spPr>
        <p:txBody>
          <a:bodyPr/>
          <a:lstStyle/>
          <a:p>
            <a:r>
              <a:rPr lang="en-US" dirty="0"/>
              <a:t>Reading a File with Scanner</a:t>
            </a:r>
            <a:endParaRPr dirty="0"/>
          </a:p>
        </p:txBody>
      </p:sp>
      <p:pic>
        <p:nvPicPr>
          <p:cNvPr id="349" name="image.pdf" descr="image.pdf"/>
          <p:cNvPicPr>
            <a:picLocks noChangeAspect="1"/>
          </p:cNvPicPr>
          <p:nvPr/>
        </p:nvPicPr>
        <p:blipFill>
          <a:blip r:embed="rId2"/>
          <a:stretch>
            <a:fillRect/>
          </a:stretch>
        </p:blipFill>
        <p:spPr>
          <a:xfrm>
            <a:off x="3174138" y="3131307"/>
            <a:ext cx="18035724" cy="9248751"/>
          </a:xfrm>
          <a:prstGeom prst="rect">
            <a:avLst/>
          </a:prstGeom>
          <a:ln w="12700">
            <a:miter lim="400000"/>
          </a:ln>
        </p:spPr>
      </p:pic>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Google Shape;59;p4"/>
          <p:cNvSpPr txBox="1">
            <a:spLocks noGrp="1"/>
          </p:cNvSpPr>
          <p:nvPr>
            <p:ph type="title"/>
          </p:nvPr>
        </p:nvSpPr>
        <p:spPr>
          <a:xfrm>
            <a:off x="765750" y="263524"/>
            <a:ext cx="22852500" cy="2022445"/>
          </a:xfrm>
          <a:prstGeom prst="rect">
            <a:avLst/>
          </a:prstGeom>
        </p:spPr>
        <p:txBody>
          <a:bodyPr/>
          <a:lstStyle/>
          <a:p>
            <a:r>
              <a:rPr lang="en-US" dirty="0"/>
              <a:t>Introduction</a:t>
            </a:r>
          </a:p>
        </p:txBody>
      </p:sp>
      <p:sp>
        <p:nvSpPr>
          <p:cNvPr id="59" name="Google Shape;60;p4"/>
          <p:cNvSpPr txBox="1">
            <a:spLocks noGrp="1"/>
          </p:cNvSpPr>
          <p:nvPr>
            <p:ph type="body" idx="1"/>
          </p:nvPr>
        </p:nvSpPr>
        <p:spPr>
          <a:xfrm>
            <a:off x="838228" y="2606681"/>
            <a:ext cx="22707546" cy="9823486"/>
          </a:xfrm>
          <a:prstGeom prst="rect">
            <a:avLst/>
          </a:prstGeom>
        </p:spPr>
        <p:txBody>
          <a:bodyPr/>
          <a:lstStyle>
            <a:lvl1pPr marL="750093" indent="-750093">
              <a:spcBef>
                <a:spcPts val="0"/>
              </a:spcBef>
            </a:lvl1pPr>
          </a:lstStyle>
          <a:p>
            <a:r>
              <a:rPr lang="en-US" dirty="0"/>
              <a:t>In this lecture, we will learn further in exceptions then files.</a:t>
            </a:r>
            <a:endParaRPr dirty="0"/>
          </a:p>
        </p:txBody>
      </p:sp>
      <p:pic>
        <p:nvPicPr>
          <p:cNvPr id="60" name="Image" descr="Image"/>
          <p:cNvPicPr>
            <a:picLocks noChangeAspect="1"/>
          </p:cNvPicPr>
          <p:nvPr/>
        </p:nvPicPr>
        <p:blipFill>
          <a:blip r:embed="rId2"/>
          <a:stretch>
            <a:fillRect/>
          </a:stretch>
        </p:blipFill>
        <p:spPr>
          <a:xfrm>
            <a:off x="553866" y="3744126"/>
            <a:ext cx="4678843" cy="5074239"/>
          </a:xfrm>
          <a:prstGeom prst="rect">
            <a:avLst/>
          </a:prstGeom>
          <a:ln w="12700">
            <a:miter lim="400000"/>
          </a:ln>
        </p:spPr>
      </p:pic>
      <p:sp>
        <p:nvSpPr>
          <p:cNvPr id="61" name="Google Shape;61;p4"/>
          <p:cNvSpPr txBox="1">
            <a:spLocks noGrp="1"/>
          </p:cNvSpPr>
          <p:nvPr>
            <p:ph type="sldNum" sz="quarter" idx="4294967295"/>
          </p:nvPr>
        </p:nvSpPr>
        <p:spPr>
          <a:xfrm>
            <a:off x="20757415" y="12835911"/>
            <a:ext cx="349980" cy="483827"/>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5</a:t>
            </a:fld>
            <a:endParaRPr/>
          </a:p>
        </p:txBody>
      </p:sp>
      <p:pic>
        <p:nvPicPr>
          <p:cNvPr id="62" name="Image" descr="Image"/>
          <p:cNvPicPr>
            <a:picLocks noChangeAspect="1"/>
          </p:cNvPicPr>
          <p:nvPr/>
        </p:nvPicPr>
        <p:blipFill>
          <a:blip r:embed="rId3"/>
          <a:stretch>
            <a:fillRect/>
          </a:stretch>
        </p:blipFill>
        <p:spPr>
          <a:xfrm>
            <a:off x="5450848" y="6248167"/>
            <a:ext cx="12147499" cy="4140714"/>
          </a:xfrm>
          <a:prstGeom prst="rect">
            <a:avLst/>
          </a:prstGeom>
          <a:ln w="12700">
            <a:miter lim="400000"/>
          </a:ln>
        </p:spPr>
      </p:pic>
      <p:pic>
        <p:nvPicPr>
          <p:cNvPr id="63" name="Image" descr="Image"/>
          <p:cNvPicPr>
            <a:picLocks noChangeAspect="1"/>
          </p:cNvPicPr>
          <p:nvPr/>
        </p:nvPicPr>
        <p:blipFill>
          <a:blip r:embed="rId4"/>
          <a:stretch>
            <a:fillRect/>
          </a:stretch>
        </p:blipFill>
        <p:spPr>
          <a:xfrm>
            <a:off x="18385626" y="6982181"/>
            <a:ext cx="4542652" cy="4522463"/>
          </a:xfrm>
          <a:prstGeom prst="rect">
            <a:avLst/>
          </a:prstGeom>
          <a:ln w="12700">
            <a:miter lim="400000"/>
          </a:ln>
        </p:spPr>
      </p:pic>
    </p:spTree>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1" name="Scanner ile Dosyadan Okuma"/>
          <p:cNvSpPr txBox="1">
            <a:spLocks noGrp="1"/>
          </p:cNvSpPr>
          <p:nvPr>
            <p:ph type="title"/>
          </p:nvPr>
        </p:nvSpPr>
        <p:spPr>
          <a:prstGeom prst="rect">
            <a:avLst/>
          </a:prstGeom>
        </p:spPr>
        <p:txBody>
          <a:bodyPr/>
          <a:lstStyle/>
          <a:p>
            <a:r>
              <a:rPr lang="en-US" dirty="0"/>
              <a:t>Reading from a File with Scanner</a:t>
            </a:r>
            <a:endParaRPr dirty="0"/>
          </a:p>
        </p:txBody>
      </p:sp>
      <p:grpSp>
        <p:nvGrpSpPr>
          <p:cNvPr id="359" name="Group"/>
          <p:cNvGrpSpPr/>
          <p:nvPr/>
        </p:nvGrpSpPr>
        <p:grpSpPr>
          <a:xfrm>
            <a:off x="21339996" y="11600266"/>
            <a:ext cx="1619251" cy="1439864"/>
            <a:chOff x="0" y="15557"/>
            <a:chExt cx="1619249" cy="1439862"/>
          </a:xfrm>
        </p:grpSpPr>
        <p:grpSp>
          <p:nvGrpSpPr>
            <p:cNvPr id="357" name="Group"/>
            <p:cNvGrpSpPr/>
            <p:nvPr/>
          </p:nvGrpSpPr>
          <p:grpSpPr>
            <a:xfrm>
              <a:off x="0" y="15557"/>
              <a:ext cx="698501" cy="339726"/>
              <a:chOff x="0" y="0"/>
              <a:chExt cx="698500" cy="339725"/>
            </a:xfrm>
          </p:grpSpPr>
          <p:sp>
            <p:nvSpPr>
              <p:cNvPr id="352" name="Rectangle"/>
              <p:cNvSpPr/>
              <p:nvPr/>
            </p:nvSpPr>
            <p:spPr>
              <a:xfrm>
                <a:off x="0" y="0"/>
                <a:ext cx="698500" cy="339725"/>
              </a:xfrm>
              <a:prstGeom prst="rect">
                <a:avLst/>
              </a:prstGeom>
              <a:solidFill>
                <a:srgbClr val="38A1BA"/>
              </a:solidFill>
              <a:ln w="12700" cap="flat">
                <a:noFill/>
                <a:miter lim="400000"/>
              </a:ln>
              <a:effectLst>
                <a:outerShdw blurRad="63500" dist="17960" dir="2700000" rotWithShape="0">
                  <a:srgbClr val="226170"/>
                </a:outerShdw>
              </a:effectLst>
            </p:spPr>
            <p:txBody>
              <a:bodyPr wrap="square" lIns="45719" tIns="45719" rIns="45719" bIns="45719" numCol="1" anchor="ctr">
                <a:noAutofit/>
              </a:bodyPr>
              <a:lstStyle/>
              <a:p>
                <a:pPr algn="ctr" defTabSz="914400">
                  <a:defRPr sz="1800">
                    <a:latin typeface="Times New Roman"/>
                    <a:ea typeface="Times New Roman"/>
                    <a:cs typeface="Times New Roman"/>
                    <a:sym typeface="Times New Roman"/>
                  </a:defRPr>
                </a:pPr>
                <a:endParaRPr/>
              </a:p>
            </p:txBody>
          </p:sp>
          <p:sp>
            <p:nvSpPr>
              <p:cNvPr id="353" name="Shape"/>
              <p:cNvSpPr/>
              <p:nvPr/>
            </p:nvSpPr>
            <p:spPr>
              <a:xfrm>
                <a:off x="0" y="-1"/>
                <a:ext cx="698500" cy="2123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657" y="21600"/>
                    </a:lnTo>
                    <a:lnTo>
                      <a:pt x="20943" y="21600"/>
                    </a:lnTo>
                    <a:lnTo>
                      <a:pt x="21600" y="0"/>
                    </a:lnTo>
                    <a:close/>
                  </a:path>
                </a:pathLst>
              </a:custGeom>
              <a:solidFill>
                <a:srgbClr val="60B4C8"/>
              </a:solidFill>
              <a:ln w="12700" cap="flat">
                <a:noFill/>
                <a:miter lim="400000"/>
              </a:ln>
              <a:effectLst/>
            </p:spPr>
            <p:txBody>
              <a:bodyPr wrap="square" lIns="45719" tIns="45719" rIns="45719" bIns="45719" numCol="1" anchor="ctr">
                <a:noAutofit/>
              </a:bodyPr>
              <a:lstStyle/>
              <a:p>
                <a:pPr algn="ctr" defTabSz="914400">
                  <a:defRPr sz="1800">
                    <a:latin typeface="Times New Roman"/>
                    <a:ea typeface="Times New Roman"/>
                    <a:cs typeface="Times New Roman"/>
                    <a:sym typeface="Times New Roman"/>
                  </a:defRPr>
                </a:pPr>
                <a:endParaRPr/>
              </a:p>
            </p:txBody>
          </p:sp>
          <p:sp>
            <p:nvSpPr>
              <p:cNvPr id="354" name="Shape"/>
              <p:cNvSpPr/>
              <p:nvPr/>
            </p:nvSpPr>
            <p:spPr>
              <a:xfrm>
                <a:off x="0" y="0"/>
                <a:ext cx="21233" cy="33972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1350"/>
                    </a:lnTo>
                    <a:lnTo>
                      <a:pt x="21600" y="20250"/>
                    </a:lnTo>
                    <a:lnTo>
                      <a:pt x="0" y="21600"/>
                    </a:lnTo>
                    <a:close/>
                  </a:path>
                </a:pathLst>
              </a:custGeom>
              <a:solidFill>
                <a:srgbClr val="88C7D6"/>
              </a:solidFill>
              <a:ln w="12700" cap="flat">
                <a:noFill/>
                <a:miter lim="400000"/>
              </a:ln>
              <a:effectLst/>
            </p:spPr>
            <p:txBody>
              <a:bodyPr wrap="square" lIns="45719" tIns="45719" rIns="45719" bIns="45719" numCol="1" anchor="ctr">
                <a:noAutofit/>
              </a:bodyPr>
              <a:lstStyle/>
              <a:p>
                <a:pPr algn="ctr" defTabSz="914400">
                  <a:defRPr sz="1800">
                    <a:latin typeface="Times New Roman"/>
                    <a:ea typeface="Times New Roman"/>
                    <a:cs typeface="Times New Roman"/>
                    <a:sym typeface="Times New Roman"/>
                  </a:defRPr>
                </a:pPr>
                <a:endParaRPr/>
              </a:p>
            </p:txBody>
          </p:sp>
          <p:sp>
            <p:nvSpPr>
              <p:cNvPr id="355" name="Shape"/>
              <p:cNvSpPr/>
              <p:nvPr/>
            </p:nvSpPr>
            <p:spPr>
              <a:xfrm>
                <a:off x="677267" y="0"/>
                <a:ext cx="21234" cy="339725"/>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1350"/>
                    </a:lnTo>
                    <a:lnTo>
                      <a:pt x="0" y="20250"/>
                    </a:lnTo>
                    <a:lnTo>
                      <a:pt x="21600" y="21600"/>
                    </a:lnTo>
                    <a:close/>
                  </a:path>
                </a:pathLst>
              </a:custGeom>
              <a:solidFill>
                <a:srgbClr val="226170"/>
              </a:solidFill>
              <a:ln w="12700" cap="flat">
                <a:noFill/>
                <a:miter lim="400000"/>
              </a:ln>
              <a:effectLst/>
            </p:spPr>
            <p:txBody>
              <a:bodyPr wrap="square" lIns="45719" tIns="45719" rIns="45719" bIns="45719" numCol="1" anchor="ctr">
                <a:noAutofit/>
              </a:bodyPr>
              <a:lstStyle/>
              <a:p>
                <a:pPr algn="ctr" defTabSz="914400">
                  <a:defRPr sz="1800">
                    <a:latin typeface="Times New Roman"/>
                    <a:ea typeface="Times New Roman"/>
                    <a:cs typeface="Times New Roman"/>
                    <a:sym typeface="Times New Roman"/>
                  </a:defRPr>
                </a:pPr>
                <a:endParaRPr/>
              </a:p>
            </p:txBody>
          </p:sp>
          <p:sp>
            <p:nvSpPr>
              <p:cNvPr id="356" name="Shape"/>
              <p:cNvSpPr/>
              <p:nvPr/>
            </p:nvSpPr>
            <p:spPr>
              <a:xfrm>
                <a:off x="0" y="318492"/>
                <a:ext cx="698500" cy="21233"/>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20943" y="0"/>
                    </a:lnTo>
                    <a:lnTo>
                      <a:pt x="657" y="0"/>
                    </a:lnTo>
                    <a:lnTo>
                      <a:pt x="0" y="21600"/>
                    </a:lnTo>
                    <a:close/>
                  </a:path>
                </a:pathLst>
              </a:custGeom>
              <a:solidFill>
                <a:srgbClr val="2D8195"/>
              </a:solidFill>
              <a:ln w="12700" cap="flat">
                <a:noFill/>
                <a:miter lim="400000"/>
              </a:ln>
              <a:effectLst/>
            </p:spPr>
            <p:txBody>
              <a:bodyPr wrap="square" lIns="45719" tIns="45719" rIns="45719" bIns="45719" numCol="1" anchor="ctr">
                <a:noAutofit/>
              </a:bodyPr>
              <a:lstStyle/>
              <a:p>
                <a:pPr algn="ctr" defTabSz="914400">
                  <a:defRPr sz="1800">
                    <a:latin typeface="Times New Roman"/>
                    <a:ea typeface="Times New Roman"/>
                    <a:cs typeface="Times New Roman"/>
                    <a:sym typeface="Times New Roman"/>
                  </a:defRPr>
                </a:pPr>
                <a:endParaRPr/>
              </a:p>
            </p:txBody>
          </p:sp>
        </p:grpSp>
        <p:sp>
          <p:nvSpPr>
            <p:cNvPr id="358" name="Run"/>
            <p:cNvSpPr/>
            <p:nvPr/>
          </p:nvSpPr>
          <p:spPr>
            <a:xfrm>
              <a:off x="349250" y="185419"/>
              <a:ext cx="1270000"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tIns="45719" rIns="45719" bIns="45719" numCol="1" anchor="ctr">
              <a:spAutoFit/>
            </a:bodyPr>
            <a:lstStyle>
              <a:lvl1pPr algn="ctr" defTabSz="914400">
                <a:defRPr sz="1800">
                  <a:latin typeface="Book Antiqua"/>
                  <a:ea typeface="Book Antiqua"/>
                  <a:cs typeface="Book Antiqua"/>
                  <a:sym typeface="Book Antiqua"/>
                </a:defRPr>
              </a:lvl1pPr>
            </a:lstStyle>
            <a:p>
              <a:r>
                <a:t>Run</a:t>
              </a:r>
            </a:p>
          </p:txBody>
        </p:sp>
      </p:grpSp>
      <p:grpSp>
        <p:nvGrpSpPr>
          <p:cNvPr id="362" name="Group">
            <a:hlinkClick r:id="rId2"/>
          </p:cNvPr>
          <p:cNvGrpSpPr/>
          <p:nvPr/>
        </p:nvGrpSpPr>
        <p:grpSpPr>
          <a:xfrm>
            <a:off x="19815996" y="11579629"/>
            <a:ext cx="1341439" cy="381001"/>
            <a:chOff x="0" y="0"/>
            <a:chExt cx="1341437" cy="381000"/>
          </a:xfrm>
        </p:grpSpPr>
        <p:sp>
          <p:nvSpPr>
            <p:cNvPr id="360" name="Rectangle"/>
            <p:cNvSpPr/>
            <p:nvPr/>
          </p:nvSpPr>
          <p:spPr>
            <a:xfrm>
              <a:off x="0" y="0"/>
              <a:ext cx="1341438" cy="381000"/>
            </a:xfrm>
            <a:prstGeom prst="rect">
              <a:avLst/>
            </a:prstGeom>
            <a:solidFill>
              <a:srgbClr val="92D050"/>
            </a:solidFill>
            <a:ln w="12700" cap="flat">
              <a:noFill/>
              <a:miter lim="400000"/>
            </a:ln>
            <a:effectLst/>
          </p:spPr>
          <p:txBody>
            <a:bodyPr wrap="square" lIns="45719" tIns="45719" rIns="45719" bIns="45719" numCol="1" anchor="t">
              <a:noAutofit/>
            </a:bodyPr>
            <a:lstStyle/>
            <a:p>
              <a:pPr algn="ctr" defTabSz="914400">
                <a:defRPr sz="2000">
                  <a:latin typeface="Times New Roman"/>
                  <a:ea typeface="Times New Roman"/>
                  <a:cs typeface="Times New Roman"/>
                  <a:sym typeface="Times New Roman"/>
                </a:defRPr>
              </a:pPr>
              <a:endParaRPr/>
            </a:p>
          </p:txBody>
        </p:sp>
        <p:sp>
          <p:nvSpPr>
            <p:cNvPr id="361" name="ReadData"/>
            <p:cNvSpPr txBox="1"/>
            <p:nvPr/>
          </p:nvSpPr>
          <p:spPr>
            <a:xfrm>
              <a:off x="45720" y="0"/>
              <a:ext cx="1249998" cy="37275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spAutoFit/>
            </a:bodyPr>
            <a:lstStyle>
              <a:lvl1pPr algn="ctr" defTabSz="914400">
                <a:defRPr sz="2000">
                  <a:latin typeface="Times New Roman"/>
                  <a:ea typeface="Times New Roman"/>
                  <a:cs typeface="Times New Roman"/>
                  <a:sym typeface="Times New Roman"/>
                </a:defRPr>
              </a:lvl1pPr>
            </a:lstStyle>
            <a:p>
              <a:r>
                <a:t>ReadData</a:t>
              </a:r>
            </a:p>
          </p:txBody>
        </p:sp>
      </p:grpSp>
      <p:sp>
        <p:nvSpPr>
          <p:cNvPr id="363" name="import java.util.Scanner;…"/>
          <p:cNvSpPr txBox="1">
            <a:spLocks noGrp="1"/>
          </p:cNvSpPr>
          <p:nvPr>
            <p:ph type="body" idx="1"/>
          </p:nvPr>
        </p:nvSpPr>
        <p:spPr>
          <a:prstGeom prst="rect">
            <a:avLst/>
          </a:prstGeom>
        </p:spPr>
        <p:txBody>
          <a:bodyPr/>
          <a:lstStyle/>
          <a:p>
            <a:pPr marL="0" indent="0" defTabSz="429768">
              <a:lnSpc>
                <a:spcPct val="100000"/>
              </a:lnSpc>
              <a:spcBef>
                <a:spcPts val="0"/>
              </a:spcBef>
              <a:buClrTx/>
              <a:buSzTx/>
              <a:buFontTx/>
              <a:buNone/>
              <a:defRPr sz="2820">
                <a:latin typeface="Courier New"/>
                <a:ea typeface="Courier New"/>
                <a:cs typeface="Courier New"/>
                <a:sym typeface="Courier New"/>
              </a:defRPr>
            </a:pPr>
            <a:r>
              <a:rPr b="1" dirty="0">
                <a:solidFill>
                  <a:srgbClr val="931A68"/>
                </a:solidFill>
              </a:rPr>
              <a:t>import</a:t>
            </a:r>
            <a:r>
              <a:rPr dirty="0"/>
              <a:t> </a:t>
            </a:r>
            <a:r>
              <a:rPr dirty="0" err="1"/>
              <a:t>java.util.Scanner</a:t>
            </a:r>
            <a:r>
              <a:rPr dirty="0"/>
              <a:t>; </a:t>
            </a:r>
          </a:p>
          <a:p>
            <a:pPr marL="0" indent="0" defTabSz="429768">
              <a:spcBef>
                <a:spcPts val="0"/>
              </a:spcBef>
              <a:buSzTx/>
              <a:buNone/>
              <a:defRPr sz="2820">
                <a:latin typeface="Courier New"/>
                <a:ea typeface="Courier New"/>
                <a:cs typeface="Courier New"/>
                <a:sym typeface="Courier New"/>
              </a:defRPr>
            </a:pPr>
            <a:r>
              <a:rPr lang="en-US" b="1" dirty="0">
                <a:solidFill>
                  <a:srgbClr val="931A68"/>
                </a:solidFill>
              </a:rPr>
              <a:t>import</a:t>
            </a:r>
            <a:r>
              <a:rPr lang="en-US" dirty="0"/>
              <a:t> </a:t>
            </a:r>
            <a:r>
              <a:rPr lang="en-US" dirty="0" err="1"/>
              <a:t>java.io.File</a:t>
            </a:r>
            <a:r>
              <a:rPr lang="en-US" dirty="0"/>
              <a:t>; </a:t>
            </a:r>
          </a:p>
          <a:p>
            <a:pPr marL="0" indent="0" defTabSz="429768">
              <a:lnSpc>
                <a:spcPct val="100000"/>
              </a:lnSpc>
              <a:spcBef>
                <a:spcPts val="0"/>
              </a:spcBef>
              <a:buClrTx/>
              <a:buSzTx/>
              <a:buFontTx/>
              <a:buNone/>
              <a:defRPr sz="2820">
                <a:latin typeface="Courier New"/>
                <a:ea typeface="Courier New"/>
                <a:cs typeface="Courier New"/>
                <a:sym typeface="Courier New"/>
              </a:defRPr>
            </a:pPr>
            <a:endParaRPr dirty="0"/>
          </a:p>
          <a:p>
            <a:pPr marL="0" indent="0" defTabSz="429768">
              <a:lnSpc>
                <a:spcPct val="100000"/>
              </a:lnSpc>
              <a:spcBef>
                <a:spcPts val="0"/>
              </a:spcBef>
              <a:buClrTx/>
              <a:buSzTx/>
              <a:buFontTx/>
              <a:buNone/>
              <a:defRPr sz="2820">
                <a:latin typeface="Courier New"/>
                <a:ea typeface="Courier New"/>
                <a:cs typeface="Courier New"/>
                <a:sym typeface="Courier New"/>
              </a:defRPr>
            </a:pPr>
            <a:r>
              <a:rPr b="1" dirty="0">
                <a:solidFill>
                  <a:srgbClr val="931A68"/>
                </a:solidFill>
              </a:rPr>
              <a:t>public</a:t>
            </a:r>
            <a:r>
              <a:rPr dirty="0"/>
              <a:t> </a:t>
            </a:r>
            <a:r>
              <a:rPr b="1" dirty="0">
                <a:solidFill>
                  <a:srgbClr val="931A68"/>
                </a:solidFill>
              </a:rPr>
              <a:t>class</a:t>
            </a:r>
            <a:r>
              <a:rPr dirty="0"/>
              <a:t> example1 {</a:t>
            </a:r>
          </a:p>
          <a:p>
            <a:pPr marL="0" indent="0" defTabSz="429768">
              <a:lnSpc>
                <a:spcPct val="100000"/>
              </a:lnSpc>
              <a:spcBef>
                <a:spcPts val="0"/>
              </a:spcBef>
              <a:buClrTx/>
              <a:buSzTx/>
              <a:buFontTx/>
              <a:buNone/>
              <a:defRPr sz="2820">
                <a:latin typeface="Courier New"/>
                <a:ea typeface="Courier New"/>
                <a:cs typeface="Courier New"/>
                <a:sym typeface="Courier New"/>
              </a:defRPr>
            </a:pPr>
            <a:r>
              <a:rPr dirty="0"/>
              <a:t>  </a:t>
            </a:r>
            <a:r>
              <a:rPr b="1" dirty="0">
                <a:solidFill>
                  <a:srgbClr val="931A68"/>
                </a:solidFill>
              </a:rPr>
              <a:t>public</a:t>
            </a:r>
            <a:r>
              <a:rPr dirty="0"/>
              <a:t> </a:t>
            </a:r>
            <a:r>
              <a:rPr b="1" dirty="0">
                <a:solidFill>
                  <a:srgbClr val="931A68"/>
                </a:solidFill>
              </a:rPr>
              <a:t>static</a:t>
            </a:r>
            <a:r>
              <a:rPr dirty="0"/>
              <a:t> </a:t>
            </a:r>
            <a:r>
              <a:rPr b="1" dirty="0">
                <a:solidFill>
                  <a:srgbClr val="931A68"/>
                </a:solidFill>
              </a:rPr>
              <a:t>void</a:t>
            </a:r>
            <a:r>
              <a:rPr dirty="0"/>
              <a:t> main(String[] </a:t>
            </a:r>
            <a:r>
              <a:rPr dirty="0" err="1">
                <a:solidFill>
                  <a:srgbClr val="7E504F"/>
                </a:solidFill>
              </a:rPr>
              <a:t>args</a:t>
            </a:r>
            <a:r>
              <a:rPr dirty="0"/>
              <a:t>) </a:t>
            </a:r>
            <a:r>
              <a:rPr b="1" dirty="0">
                <a:solidFill>
                  <a:srgbClr val="931A68"/>
                </a:solidFill>
              </a:rPr>
              <a:t>throws</a:t>
            </a:r>
            <a:r>
              <a:rPr dirty="0"/>
              <a:t> Exception {</a:t>
            </a:r>
          </a:p>
          <a:p>
            <a:pPr marL="0" indent="0" defTabSz="429768">
              <a:lnSpc>
                <a:spcPct val="100000"/>
              </a:lnSpc>
              <a:spcBef>
                <a:spcPts val="0"/>
              </a:spcBef>
              <a:buClrTx/>
              <a:buSzTx/>
              <a:buFontTx/>
              <a:buNone/>
              <a:defRPr sz="2820">
                <a:solidFill>
                  <a:srgbClr val="4E9072"/>
                </a:solidFill>
                <a:latin typeface="Courier New"/>
                <a:ea typeface="Courier New"/>
                <a:cs typeface="Courier New"/>
                <a:sym typeface="Courier New"/>
              </a:defRPr>
            </a:pPr>
            <a:r>
              <a:rPr dirty="0">
                <a:solidFill>
                  <a:srgbClr val="000000"/>
                </a:solidFill>
              </a:rPr>
              <a:t>    </a:t>
            </a:r>
            <a:r>
              <a:rPr dirty="0"/>
              <a:t>// Create a File instance</a:t>
            </a:r>
            <a:endParaRPr dirty="0">
              <a:solidFill>
                <a:srgbClr val="000000"/>
              </a:solidFill>
            </a:endParaRPr>
          </a:p>
          <a:p>
            <a:pPr marL="0" indent="0" defTabSz="429768">
              <a:lnSpc>
                <a:spcPct val="100000"/>
              </a:lnSpc>
              <a:spcBef>
                <a:spcPts val="0"/>
              </a:spcBef>
              <a:buClrTx/>
              <a:buSzTx/>
              <a:buFontTx/>
              <a:buNone/>
              <a:defRPr sz="2820">
                <a:latin typeface="Courier New"/>
                <a:ea typeface="Courier New"/>
                <a:cs typeface="Courier New"/>
                <a:sym typeface="Courier New"/>
              </a:defRPr>
            </a:pPr>
            <a:r>
              <a:rPr dirty="0"/>
              <a:t>    File </a:t>
            </a:r>
            <a:r>
              <a:rPr dirty="0">
                <a:solidFill>
                  <a:srgbClr val="7E504F"/>
                </a:solidFill>
              </a:rPr>
              <a:t>file</a:t>
            </a:r>
            <a:r>
              <a:rPr dirty="0"/>
              <a:t> = </a:t>
            </a:r>
            <a:r>
              <a:rPr b="1" dirty="0">
                <a:solidFill>
                  <a:srgbClr val="931A68"/>
                </a:solidFill>
              </a:rPr>
              <a:t>new</a:t>
            </a:r>
            <a:r>
              <a:rPr dirty="0"/>
              <a:t> File(</a:t>
            </a:r>
            <a:r>
              <a:rPr dirty="0">
                <a:solidFill>
                  <a:srgbClr val="3933FF"/>
                </a:solidFill>
              </a:rPr>
              <a:t>"</a:t>
            </a:r>
            <a:r>
              <a:rPr dirty="0" err="1">
                <a:solidFill>
                  <a:srgbClr val="3933FF"/>
                </a:solidFill>
              </a:rPr>
              <a:t>scores.txt</a:t>
            </a:r>
            <a:r>
              <a:rPr dirty="0">
                <a:solidFill>
                  <a:srgbClr val="3933FF"/>
                </a:solidFill>
              </a:rPr>
              <a:t>"</a:t>
            </a:r>
            <a:r>
              <a:rPr dirty="0"/>
              <a:t>);</a:t>
            </a:r>
          </a:p>
          <a:p>
            <a:pPr marL="0" indent="0" defTabSz="429768">
              <a:lnSpc>
                <a:spcPct val="100000"/>
              </a:lnSpc>
              <a:spcBef>
                <a:spcPts val="0"/>
              </a:spcBef>
              <a:buClrTx/>
              <a:buSzTx/>
              <a:buFontTx/>
              <a:buNone/>
              <a:defRPr sz="2820">
                <a:latin typeface="Courier New"/>
                <a:ea typeface="Courier New"/>
                <a:cs typeface="Courier New"/>
                <a:sym typeface="Courier New"/>
              </a:defRPr>
            </a:pPr>
            <a:endParaRPr dirty="0"/>
          </a:p>
          <a:p>
            <a:pPr marL="0" indent="0" defTabSz="429768">
              <a:lnSpc>
                <a:spcPct val="100000"/>
              </a:lnSpc>
              <a:spcBef>
                <a:spcPts val="0"/>
              </a:spcBef>
              <a:buClrTx/>
              <a:buSzTx/>
              <a:buFontTx/>
              <a:buNone/>
              <a:defRPr sz="2820">
                <a:solidFill>
                  <a:srgbClr val="4E9072"/>
                </a:solidFill>
                <a:latin typeface="Courier New"/>
                <a:ea typeface="Courier New"/>
                <a:cs typeface="Courier New"/>
                <a:sym typeface="Courier New"/>
              </a:defRPr>
            </a:pPr>
            <a:r>
              <a:rPr dirty="0">
                <a:solidFill>
                  <a:srgbClr val="000000"/>
                </a:solidFill>
              </a:rPr>
              <a:t>    </a:t>
            </a:r>
            <a:r>
              <a:rPr dirty="0"/>
              <a:t>// Create a Scanner for the file</a:t>
            </a:r>
            <a:endParaRPr dirty="0">
              <a:solidFill>
                <a:srgbClr val="000000"/>
              </a:solidFill>
            </a:endParaRPr>
          </a:p>
          <a:p>
            <a:pPr marL="0" indent="0" defTabSz="429768">
              <a:lnSpc>
                <a:spcPct val="100000"/>
              </a:lnSpc>
              <a:spcBef>
                <a:spcPts val="0"/>
              </a:spcBef>
              <a:buClrTx/>
              <a:buSzTx/>
              <a:buFontTx/>
              <a:buNone/>
              <a:defRPr sz="2820">
                <a:latin typeface="Courier New"/>
                <a:ea typeface="Courier New"/>
                <a:cs typeface="Courier New"/>
                <a:sym typeface="Courier New"/>
              </a:defRPr>
            </a:pPr>
            <a:r>
              <a:rPr dirty="0"/>
              <a:t>    Scanner </a:t>
            </a:r>
            <a:r>
              <a:rPr dirty="0">
                <a:solidFill>
                  <a:srgbClr val="7E504F"/>
                </a:solidFill>
              </a:rPr>
              <a:t>input</a:t>
            </a:r>
            <a:r>
              <a:rPr dirty="0"/>
              <a:t> = </a:t>
            </a:r>
            <a:r>
              <a:rPr b="1" dirty="0">
                <a:solidFill>
                  <a:srgbClr val="931A68"/>
                </a:solidFill>
              </a:rPr>
              <a:t>new</a:t>
            </a:r>
            <a:r>
              <a:rPr dirty="0"/>
              <a:t> Scanner(</a:t>
            </a:r>
            <a:r>
              <a:rPr dirty="0">
                <a:solidFill>
                  <a:srgbClr val="7E504F"/>
                </a:solidFill>
              </a:rPr>
              <a:t>file</a:t>
            </a:r>
            <a:r>
              <a:rPr dirty="0"/>
              <a:t>);</a:t>
            </a:r>
          </a:p>
          <a:p>
            <a:pPr marL="0" indent="0" defTabSz="429768">
              <a:lnSpc>
                <a:spcPct val="100000"/>
              </a:lnSpc>
              <a:spcBef>
                <a:spcPts val="0"/>
              </a:spcBef>
              <a:buClrTx/>
              <a:buSzTx/>
              <a:buFontTx/>
              <a:buNone/>
              <a:defRPr sz="2820">
                <a:latin typeface="Courier New"/>
                <a:ea typeface="Courier New"/>
                <a:cs typeface="Courier New"/>
                <a:sym typeface="Courier New"/>
              </a:defRPr>
            </a:pPr>
            <a:endParaRPr dirty="0"/>
          </a:p>
          <a:p>
            <a:pPr marL="0" indent="0" defTabSz="429768">
              <a:lnSpc>
                <a:spcPct val="100000"/>
              </a:lnSpc>
              <a:spcBef>
                <a:spcPts val="0"/>
              </a:spcBef>
              <a:buClrTx/>
              <a:buSzTx/>
              <a:buFontTx/>
              <a:buNone/>
              <a:defRPr sz="2820">
                <a:solidFill>
                  <a:srgbClr val="4E9072"/>
                </a:solidFill>
                <a:latin typeface="Courier New"/>
                <a:ea typeface="Courier New"/>
                <a:cs typeface="Courier New"/>
                <a:sym typeface="Courier New"/>
              </a:defRPr>
            </a:pPr>
            <a:r>
              <a:rPr dirty="0">
                <a:solidFill>
                  <a:srgbClr val="000000"/>
                </a:solidFill>
              </a:rPr>
              <a:t>    </a:t>
            </a:r>
            <a:r>
              <a:rPr dirty="0"/>
              <a:t>// Read data from a file</a:t>
            </a:r>
            <a:endParaRPr dirty="0">
              <a:solidFill>
                <a:srgbClr val="000000"/>
              </a:solidFill>
            </a:endParaRPr>
          </a:p>
          <a:p>
            <a:pPr marL="0" indent="0" defTabSz="429768">
              <a:lnSpc>
                <a:spcPct val="100000"/>
              </a:lnSpc>
              <a:spcBef>
                <a:spcPts val="0"/>
              </a:spcBef>
              <a:buClrTx/>
              <a:buSzTx/>
              <a:buFontTx/>
              <a:buNone/>
              <a:defRPr sz="2820">
                <a:latin typeface="Courier New"/>
                <a:ea typeface="Courier New"/>
                <a:cs typeface="Courier New"/>
                <a:sym typeface="Courier New"/>
              </a:defRPr>
            </a:pPr>
            <a:r>
              <a:rPr dirty="0"/>
              <a:t>    </a:t>
            </a:r>
            <a:r>
              <a:rPr b="1" dirty="0">
                <a:solidFill>
                  <a:srgbClr val="931A68"/>
                </a:solidFill>
              </a:rPr>
              <a:t>while</a:t>
            </a:r>
            <a:r>
              <a:rPr dirty="0"/>
              <a:t> (</a:t>
            </a:r>
            <a:r>
              <a:rPr dirty="0" err="1">
                <a:solidFill>
                  <a:srgbClr val="7E504F"/>
                </a:solidFill>
              </a:rPr>
              <a:t>input</a:t>
            </a:r>
            <a:r>
              <a:rPr dirty="0" err="1"/>
              <a:t>.hasNext</a:t>
            </a:r>
            <a:r>
              <a:rPr dirty="0"/>
              <a:t>()) {</a:t>
            </a:r>
          </a:p>
          <a:p>
            <a:pPr marL="0" indent="0" defTabSz="429768">
              <a:lnSpc>
                <a:spcPct val="100000"/>
              </a:lnSpc>
              <a:spcBef>
                <a:spcPts val="0"/>
              </a:spcBef>
              <a:buClrTx/>
              <a:buSzTx/>
              <a:buFontTx/>
              <a:buNone/>
              <a:defRPr sz="2820">
                <a:latin typeface="Courier New"/>
                <a:ea typeface="Courier New"/>
                <a:cs typeface="Courier New"/>
                <a:sym typeface="Courier New"/>
              </a:defRPr>
            </a:pPr>
            <a:r>
              <a:rPr dirty="0"/>
              <a:t>      String </a:t>
            </a:r>
            <a:r>
              <a:rPr dirty="0" err="1">
                <a:solidFill>
                  <a:srgbClr val="7E504F"/>
                </a:solidFill>
              </a:rPr>
              <a:t>firstName</a:t>
            </a:r>
            <a:r>
              <a:rPr dirty="0"/>
              <a:t> = </a:t>
            </a:r>
            <a:r>
              <a:rPr dirty="0" err="1">
                <a:solidFill>
                  <a:srgbClr val="7E504F"/>
                </a:solidFill>
              </a:rPr>
              <a:t>input</a:t>
            </a:r>
            <a:r>
              <a:rPr dirty="0" err="1"/>
              <a:t>.next</a:t>
            </a:r>
            <a:r>
              <a:rPr dirty="0"/>
              <a:t>();</a:t>
            </a:r>
          </a:p>
          <a:p>
            <a:pPr marL="0" indent="0" defTabSz="429768">
              <a:lnSpc>
                <a:spcPct val="100000"/>
              </a:lnSpc>
              <a:spcBef>
                <a:spcPts val="0"/>
              </a:spcBef>
              <a:buClrTx/>
              <a:buSzTx/>
              <a:buFontTx/>
              <a:buNone/>
              <a:defRPr sz="2820">
                <a:latin typeface="Courier New"/>
                <a:ea typeface="Courier New"/>
                <a:cs typeface="Courier New"/>
                <a:sym typeface="Courier New"/>
              </a:defRPr>
            </a:pPr>
            <a:r>
              <a:rPr dirty="0"/>
              <a:t>      String </a:t>
            </a:r>
            <a:r>
              <a:rPr dirty="0">
                <a:solidFill>
                  <a:srgbClr val="7E504F"/>
                </a:solidFill>
              </a:rPr>
              <a:t>mi</a:t>
            </a:r>
            <a:r>
              <a:rPr dirty="0"/>
              <a:t> = </a:t>
            </a:r>
            <a:r>
              <a:rPr dirty="0" err="1">
                <a:solidFill>
                  <a:srgbClr val="7E504F"/>
                </a:solidFill>
              </a:rPr>
              <a:t>input</a:t>
            </a:r>
            <a:r>
              <a:rPr dirty="0" err="1"/>
              <a:t>.next</a:t>
            </a:r>
            <a:r>
              <a:rPr dirty="0"/>
              <a:t>();</a:t>
            </a:r>
          </a:p>
          <a:p>
            <a:pPr marL="0" indent="0" defTabSz="429768">
              <a:lnSpc>
                <a:spcPct val="100000"/>
              </a:lnSpc>
              <a:spcBef>
                <a:spcPts val="0"/>
              </a:spcBef>
              <a:buClrTx/>
              <a:buSzTx/>
              <a:buFontTx/>
              <a:buNone/>
              <a:defRPr sz="2820">
                <a:latin typeface="Courier New"/>
                <a:ea typeface="Courier New"/>
                <a:cs typeface="Courier New"/>
                <a:sym typeface="Courier New"/>
              </a:defRPr>
            </a:pPr>
            <a:r>
              <a:rPr dirty="0"/>
              <a:t>      String </a:t>
            </a:r>
            <a:r>
              <a:rPr dirty="0" err="1">
                <a:solidFill>
                  <a:srgbClr val="7E504F"/>
                </a:solidFill>
              </a:rPr>
              <a:t>lastName</a:t>
            </a:r>
            <a:r>
              <a:rPr dirty="0"/>
              <a:t> = </a:t>
            </a:r>
            <a:r>
              <a:rPr dirty="0" err="1">
                <a:solidFill>
                  <a:srgbClr val="7E504F"/>
                </a:solidFill>
              </a:rPr>
              <a:t>input</a:t>
            </a:r>
            <a:r>
              <a:rPr dirty="0" err="1"/>
              <a:t>.next</a:t>
            </a:r>
            <a:r>
              <a:rPr dirty="0"/>
              <a:t>();</a:t>
            </a:r>
          </a:p>
          <a:p>
            <a:pPr marL="0" indent="0" defTabSz="429768">
              <a:lnSpc>
                <a:spcPct val="100000"/>
              </a:lnSpc>
              <a:spcBef>
                <a:spcPts val="0"/>
              </a:spcBef>
              <a:buClrTx/>
              <a:buSzTx/>
              <a:buFontTx/>
              <a:buNone/>
              <a:defRPr sz="2820">
                <a:latin typeface="Courier New"/>
                <a:ea typeface="Courier New"/>
                <a:cs typeface="Courier New"/>
                <a:sym typeface="Courier New"/>
              </a:defRPr>
            </a:pPr>
            <a:r>
              <a:rPr dirty="0"/>
              <a:t>      </a:t>
            </a:r>
            <a:r>
              <a:rPr b="1" dirty="0">
                <a:solidFill>
                  <a:srgbClr val="931A68"/>
                </a:solidFill>
              </a:rPr>
              <a:t>int</a:t>
            </a:r>
            <a:r>
              <a:rPr dirty="0"/>
              <a:t> </a:t>
            </a:r>
            <a:r>
              <a:rPr dirty="0">
                <a:solidFill>
                  <a:srgbClr val="7E504F"/>
                </a:solidFill>
              </a:rPr>
              <a:t>score</a:t>
            </a:r>
            <a:r>
              <a:rPr dirty="0"/>
              <a:t> = </a:t>
            </a:r>
            <a:r>
              <a:rPr dirty="0" err="1">
                <a:solidFill>
                  <a:srgbClr val="7E504F"/>
                </a:solidFill>
              </a:rPr>
              <a:t>input</a:t>
            </a:r>
            <a:r>
              <a:rPr dirty="0" err="1"/>
              <a:t>.nextInt</a:t>
            </a:r>
            <a:r>
              <a:rPr dirty="0"/>
              <a:t>();</a:t>
            </a:r>
          </a:p>
          <a:p>
            <a:pPr marL="0" indent="0" defTabSz="429768">
              <a:lnSpc>
                <a:spcPct val="100000"/>
              </a:lnSpc>
              <a:spcBef>
                <a:spcPts val="0"/>
              </a:spcBef>
              <a:buClrTx/>
              <a:buSzTx/>
              <a:buFontTx/>
              <a:buNone/>
              <a:defRPr sz="2820">
                <a:latin typeface="Courier New"/>
                <a:ea typeface="Courier New"/>
                <a:cs typeface="Courier New"/>
                <a:sym typeface="Courier New"/>
              </a:defRPr>
            </a:pPr>
            <a:r>
              <a:rPr dirty="0"/>
              <a:t>      </a:t>
            </a:r>
            <a:r>
              <a:rPr dirty="0" err="1"/>
              <a:t>System.</a:t>
            </a:r>
            <a:r>
              <a:rPr b="1" i="1" dirty="0" err="1">
                <a:solidFill>
                  <a:srgbClr val="0326CC"/>
                </a:solidFill>
              </a:rPr>
              <a:t>out</a:t>
            </a:r>
            <a:r>
              <a:rPr dirty="0" err="1"/>
              <a:t>.println</a:t>
            </a:r>
            <a:r>
              <a:rPr dirty="0"/>
              <a:t>(</a:t>
            </a:r>
          </a:p>
          <a:p>
            <a:pPr marL="0" indent="0" defTabSz="429768">
              <a:lnSpc>
                <a:spcPct val="100000"/>
              </a:lnSpc>
              <a:spcBef>
                <a:spcPts val="0"/>
              </a:spcBef>
              <a:buClrTx/>
              <a:buSzTx/>
              <a:buFontTx/>
              <a:buNone/>
              <a:defRPr sz="2820">
                <a:solidFill>
                  <a:srgbClr val="7E504F"/>
                </a:solidFill>
                <a:latin typeface="Courier New"/>
                <a:ea typeface="Courier New"/>
                <a:cs typeface="Courier New"/>
                <a:sym typeface="Courier New"/>
              </a:defRPr>
            </a:pPr>
            <a:r>
              <a:rPr dirty="0">
                <a:solidFill>
                  <a:srgbClr val="000000"/>
                </a:solidFill>
              </a:rPr>
              <a:t>        </a:t>
            </a:r>
            <a:r>
              <a:rPr dirty="0" err="1"/>
              <a:t>firstName</a:t>
            </a:r>
            <a:r>
              <a:rPr dirty="0">
                <a:solidFill>
                  <a:srgbClr val="000000"/>
                </a:solidFill>
              </a:rPr>
              <a:t> + </a:t>
            </a:r>
            <a:r>
              <a:rPr dirty="0">
                <a:solidFill>
                  <a:srgbClr val="3933FF"/>
                </a:solidFill>
              </a:rPr>
              <a:t>" "</a:t>
            </a:r>
            <a:r>
              <a:rPr dirty="0">
                <a:solidFill>
                  <a:srgbClr val="000000"/>
                </a:solidFill>
              </a:rPr>
              <a:t> + </a:t>
            </a:r>
            <a:r>
              <a:rPr dirty="0"/>
              <a:t>mi</a:t>
            </a:r>
            <a:r>
              <a:rPr dirty="0">
                <a:solidFill>
                  <a:srgbClr val="000000"/>
                </a:solidFill>
              </a:rPr>
              <a:t> + </a:t>
            </a:r>
            <a:r>
              <a:rPr dirty="0">
                <a:solidFill>
                  <a:srgbClr val="3933FF"/>
                </a:solidFill>
              </a:rPr>
              <a:t>" "</a:t>
            </a:r>
            <a:r>
              <a:rPr dirty="0">
                <a:solidFill>
                  <a:srgbClr val="000000"/>
                </a:solidFill>
              </a:rPr>
              <a:t> + </a:t>
            </a:r>
            <a:r>
              <a:rPr dirty="0" err="1"/>
              <a:t>lastName</a:t>
            </a:r>
            <a:r>
              <a:rPr dirty="0">
                <a:solidFill>
                  <a:srgbClr val="000000"/>
                </a:solidFill>
              </a:rPr>
              <a:t> + </a:t>
            </a:r>
            <a:r>
              <a:rPr dirty="0">
                <a:solidFill>
                  <a:srgbClr val="3933FF"/>
                </a:solidFill>
              </a:rPr>
              <a:t>" "</a:t>
            </a:r>
            <a:r>
              <a:rPr dirty="0">
                <a:solidFill>
                  <a:srgbClr val="000000"/>
                </a:solidFill>
              </a:rPr>
              <a:t> + </a:t>
            </a:r>
            <a:r>
              <a:rPr dirty="0"/>
              <a:t>score</a:t>
            </a:r>
            <a:r>
              <a:rPr dirty="0">
                <a:solidFill>
                  <a:srgbClr val="000000"/>
                </a:solidFill>
              </a:rPr>
              <a:t>);</a:t>
            </a:r>
          </a:p>
          <a:p>
            <a:pPr marL="0" indent="0" defTabSz="429768">
              <a:lnSpc>
                <a:spcPct val="100000"/>
              </a:lnSpc>
              <a:spcBef>
                <a:spcPts val="0"/>
              </a:spcBef>
              <a:buClrTx/>
              <a:buSzTx/>
              <a:buFontTx/>
              <a:buNone/>
              <a:defRPr sz="2820">
                <a:latin typeface="Courier New"/>
                <a:ea typeface="Courier New"/>
                <a:cs typeface="Courier New"/>
                <a:sym typeface="Courier New"/>
              </a:defRPr>
            </a:pPr>
            <a:r>
              <a:rPr dirty="0"/>
              <a:t>    }</a:t>
            </a:r>
          </a:p>
          <a:p>
            <a:pPr marL="0" indent="0" defTabSz="429768">
              <a:lnSpc>
                <a:spcPct val="100000"/>
              </a:lnSpc>
              <a:spcBef>
                <a:spcPts val="0"/>
              </a:spcBef>
              <a:buClrTx/>
              <a:buSzTx/>
              <a:buFontTx/>
              <a:buNone/>
              <a:defRPr sz="2820">
                <a:latin typeface="Courier New"/>
                <a:ea typeface="Courier New"/>
                <a:cs typeface="Courier New"/>
                <a:sym typeface="Courier New"/>
              </a:defRPr>
            </a:pPr>
            <a:endParaRPr dirty="0"/>
          </a:p>
          <a:p>
            <a:pPr marL="0" indent="0" defTabSz="429768">
              <a:lnSpc>
                <a:spcPct val="100000"/>
              </a:lnSpc>
              <a:spcBef>
                <a:spcPts val="0"/>
              </a:spcBef>
              <a:buClrTx/>
              <a:buSzTx/>
              <a:buFontTx/>
              <a:buNone/>
              <a:defRPr sz="2820">
                <a:solidFill>
                  <a:srgbClr val="4E9072"/>
                </a:solidFill>
                <a:latin typeface="Courier New"/>
                <a:ea typeface="Courier New"/>
                <a:cs typeface="Courier New"/>
                <a:sym typeface="Courier New"/>
              </a:defRPr>
            </a:pPr>
            <a:r>
              <a:rPr dirty="0">
                <a:solidFill>
                  <a:srgbClr val="000000"/>
                </a:solidFill>
              </a:rPr>
              <a:t>    </a:t>
            </a:r>
            <a:r>
              <a:rPr dirty="0"/>
              <a:t>// Close the file</a:t>
            </a:r>
            <a:endParaRPr dirty="0">
              <a:solidFill>
                <a:srgbClr val="000000"/>
              </a:solidFill>
            </a:endParaRPr>
          </a:p>
          <a:p>
            <a:pPr marL="0" indent="0" defTabSz="429768">
              <a:lnSpc>
                <a:spcPct val="100000"/>
              </a:lnSpc>
              <a:spcBef>
                <a:spcPts val="0"/>
              </a:spcBef>
              <a:buClrTx/>
              <a:buSzTx/>
              <a:buFontTx/>
              <a:buNone/>
              <a:defRPr sz="2820">
                <a:latin typeface="Courier New"/>
                <a:ea typeface="Courier New"/>
                <a:cs typeface="Courier New"/>
                <a:sym typeface="Courier New"/>
              </a:defRPr>
            </a:pPr>
            <a:r>
              <a:rPr dirty="0"/>
              <a:t>    </a:t>
            </a:r>
            <a:r>
              <a:rPr dirty="0" err="1">
                <a:solidFill>
                  <a:srgbClr val="7E504F"/>
                </a:solidFill>
              </a:rPr>
              <a:t>input</a:t>
            </a:r>
            <a:r>
              <a:rPr dirty="0" err="1"/>
              <a:t>.close</a:t>
            </a:r>
            <a:r>
              <a:rPr dirty="0"/>
              <a:t>();</a:t>
            </a:r>
          </a:p>
          <a:p>
            <a:pPr marL="0" indent="0" defTabSz="429768">
              <a:lnSpc>
                <a:spcPct val="100000"/>
              </a:lnSpc>
              <a:spcBef>
                <a:spcPts val="0"/>
              </a:spcBef>
              <a:buClrTx/>
              <a:buSzTx/>
              <a:buFontTx/>
              <a:buNone/>
              <a:defRPr sz="2820">
                <a:latin typeface="Courier New"/>
                <a:ea typeface="Courier New"/>
                <a:cs typeface="Courier New"/>
                <a:sym typeface="Courier New"/>
              </a:defRPr>
            </a:pPr>
            <a:r>
              <a:rPr dirty="0"/>
              <a:t>  }</a:t>
            </a:r>
          </a:p>
          <a:p>
            <a:pPr marL="0" indent="0" defTabSz="429768">
              <a:lnSpc>
                <a:spcPct val="100000"/>
              </a:lnSpc>
              <a:spcBef>
                <a:spcPts val="0"/>
              </a:spcBef>
              <a:buClrTx/>
              <a:buSzTx/>
              <a:buFontTx/>
              <a:buNone/>
              <a:defRPr sz="2820">
                <a:latin typeface="Courier New"/>
                <a:ea typeface="Courier New"/>
                <a:cs typeface="Courier New"/>
                <a:sym typeface="Courier New"/>
              </a:defRPr>
            </a:pPr>
            <a:r>
              <a:rPr dirty="0"/>
              <a:t>}</a:t>
            </a:r>
          </a:p>
        </p:txBody>
      </p:sp>
    </p:spTree>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5" name="Dosyadaki bir Metni Başka bir Metin ile Değiştirme"/>
          <p:cNvSpPr txBox="1">
            <a:spLocks noGrp="1"/>
          </p:cNvSpPr>
          <p:nvPr>
            <p:ph type="title"/>
          </p:nvPr>
        </p:nvSpPr>
        <p:spPr>
          <a:prstGeom prst="rect">
            <a:avLst/>
          </a:prstGeom>
        </p:spPr>
        <p:txBody>
          <a:bodyPr/>
          <a:lstStyle/>
          <a:p>
            <a:r>
              <a:rPr lang="en-US" dirty="0"/>
              <a:t>Replacing Text in a File with Another Text</a:t>
            </a:r>
            <a:endParaRPr dirty="0"/>
          </a:p>
        </p:txBody>
      </p:sp>
      <p:sp>
        <p:nvSpPr>
          <p:cNvPr id="366" name="Değiştirme programı"/>
          <p:cNvSpPr txBox="1">
            <a:spLocks noGrp="1"/>
          </p:cNvSpPr>
          <p:nvPr>
            <p:ph type="body" idx="1"/>
          </p:nvPr>
        </p:nvSpPr>
        <p:spPr>
          <a:prstGeom prst="rect">
            <a:avLst/>
          </a:prstGeom>
        </p:spPr>
        <p:txBody>
          <a:bodyPr/>
          <a:lstStyle/>
          <a:p>
            <a:r>
              <a:rPr lang="en-US" dirty="0"/>
              <a:t>Replacement program</a:t>
            </a:r>
            <a:endParaRPr dirty="0"/>
          </a:p>
        </p:txBody>
      </p:sp>
      <p:grpSp>
        <p:nvGrpSpPr>
          <p:cNvPr id="374" name="Group"/>
          <p:cNvGrpSpPr/>
          <p:nvPr/>
        </p:nvGrpSpPr>
        <p:grpSpPr>
          <a:xfrm>
            <a:off x="10516644" y="5304929"/>
            <a:ext cx="1205367" cy="639941"/>
            <a:chOff x="0" y="0"/>
            <a:chExt cx="1205366" cy="639940"/>
          </a:xfrm>
        </p:grpSpPr>
        <p:grpSp>
          <p:nvGrpSpPr>
            <p:cNvPr id="372" name="Group"/>
            <p:cNvGrpSpPr/>
            <p:nvPr/>
          </p:nvGrpSpPr>
          <p:grpSpPr>
            <a:xfrm>
              <a:off x="-1" y="26846"/>
              <a:ext cx="1205368" cy="586248"/>
              <a:chOff x="0" y="0"/>
              <a:chExt cx="1205366" cy="586246"/>
            </a:xfrm>
          </p:grpSpPr>
          <p:sp>
            <p:nvSpPr>
              <p:cNvPr id="367" name="Rectangle"/>
              <p:cNvSpPr/>
              <p:nvPr/>
            </p:nvSpPr>
            <p:spPr>
              <a:xfrm>
                <a:off x="0" y="0"/>
                <a:ext cx="1205367" cy="586247"/>
              </a:xfrm>
              <a:prstGeom prst="rect">
                <a:avLst/>
              </a:prstGeom>
              <a:solidFill>
                <a:srgbClr val="38A1BA"/>
              </a:solidFill>
              <a:ln w="12700" cap="flat">
                <a:noFill/>
                <a:miter lim="400000"/>
              </a:ln>
              <a:effectLst>
                <a:outerShdw blurRad="63500" dist="17960" dir="2700000" rotWithShape="0">
                  <a:srgbClr val="226170"/>
                </a:outerShdw>
              </a:effectLst>
            </p:spPr>
            <p:txBody>
              <a:bodyPr wrap="square" lIns="45719" tIns="45719" rIns="45719" bIns="45719" numCol="1" anchor="ctr">
                <a:noAutofit/>
              </a:bodyPr>
              <a:lstStyle/>
              <a:p>
                <a:pPr algn="ctr" defTabSz="914400">
                  <a:defRPr sz="1800">
                    <a:latin typeface="Times New Roman"/>
                    <a:ea typeface="Times New Roman"/>
                    <a:cs typeface="Times New Roman"/>
                    <a:sym typeface="Times New Roman"/>
                  </a:defRPr>
                </a:pPr>
                <a:endParaRPr/>
              </a:p>
            </p:txBody>
          </p:sp>
          <p:sp>
            <p:nvSpPr>
              <p:cNvPr id="368" name="Shape"/>
              <p:cNvSpPr/>
              <p:nvPr/>
            </p:nvSpPr>
            <p:spPr>
              <a:xfrm>
                <a:off x="0" y="-1"/>
                <a:ext cx="1205367" cy="3664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657" y="21600"/>
                    </a:lnTo>
                    <a:lnTo>
                      <a:pt x="20943" y="21600"/>
                    </a:lnTo>
                    <a:lnTo>
                      <a:pt x="21600" y="0"/>
                    </a:lnTo>
                    <a:close/>
                  </a:path>
                </a:pathLst>
              </a:custGeom>
              <a:solidFill>
                <a:srgbClr val="60B4C8"/>
              </a:solidFill>
              <a:ln w="12700" cap="flat">
                <a:noFill/>
                <a:miter lim="400000"/>
              </a:ln>
              <a:effectLst/>
            </p:spPr>
            <p:txBody>
              <a:bodyPr wrap="square" lIns="45719" tIns="45719" rIns="45719" bIns="45719" numCol="1" anchor="ctr">
                <a:noAutofit/>
              </a:bodyPr>
              <a:lstStyle/>
              <a:p>
                <a:pPr algn="ctr" defTabSz="914400">
                  <a:defRPr sz="1800">
                    <a:latin typeface="Times New Roman"/>
                    <a:ea typeface="Times New Roman"/>
                    <a:cs typeface="Times New Roman"/>
                    <a:sym typeface="Times New Roman"/>
                  </a:defRPr>
                </a:pPr>
                <a:endParaRPr/>
              </a:p>
            </p:txBody>
          </p:sp>
          <p:sp>
            <p:nvSpPr>
              <p:cNvPr id="369" name="Shape"/>
              <p:cNvSpPr/>
              <p:nvPr/>
            </p:nvSpPr>
            <p:spPr>
              <a:xfrm>
                <a:off x="0" y="0"/>
                <a:ext cx="36641" cy="58624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1350"/>
                    </a:lnTo>
                    <a:lnTo>
                      <a:pt x="21600" y="20250"/>
                    </a:lnTo>
                    <a:lnTo>
                      <a:pt x="0" y="21600"/>
                    </a:lnTo>
                    <a:close/>
                  </a:path>
                </a:pathLst>
              </a:custGeom>
              <a:solidFill>
                <a:srgbClr val="88C7D6"/>
              </a:solidFill>
              <a:ln w="12700" cap="flat">
                <a:noFill/>
                <a:miter lim="400000"/>
              </a:ln>
              <a:effectLst/>
            </p:spPr>
            <p:txBody>
              <a:bodyPr wrap="square" lIns="45719" tIns="45719" rIns="45719" bIns="45719" numCol="1" anchor="ctr">
                <a:noAutofit/>
              </a:bodyPr>
              <a:lstStyle/>
              <a:p>
                <a:pPr algn="ctr" defTabSz="914400">
                  <a:defRPr sz="1800">
                    <a:latin typeface="Times New Roman"/>
                    <a:ea typeface="Times New Roman"/>
                    <a:cs typeface="Times New Roman"/>
                    <a:sym typeface="Times New Roman"/>
                  </a:defRPr>
                </a:pPr>
                <a:endParaRPr/>
              </a:p>
            </p:txBody>
          </p:sp>
          <p:sp>
            <p:nvSpPr>
              <p:cNvPr id="370" name="Shape"/>
              <p:cNvSpPr/>
              <p:nvPr/>
            </p:nvSpPr>
            <p:spPr>
              <a:xfrm>
                <a:off x="1168725" y="0"/>
                <a:ext cx="36642" cy="58624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1350"/>
                    </a:lnTo>
                    <a:lnTo>
                      <a:pt x="0" y="20250"/>
                    </a:lnTo>
                    <a:lnTo>
                      <a:pt x="21600" y="21600"/>
                    </a:lnTo>
                    <a:close/>
                  </a:path>
                </a:pathLst>
              </a:custGeom>
              <a:solidFill>
                <a:srgbClr val="226170"/>
              </a:solidFill>
              <a:ln w="12700" cap="flat">
                <a:noFill/>
                <a:miter lim="400000"/>
              </a:ln>
              <a:effectLst/>
            </p:spPr>
            <p:txBody>
              <a:bodyPr wrap="square" lIns="45719" tIns="45719" rIns="45719" bIns="45719" numCol="1" anchor="ctr">
                <a:noAutofit/>
              </a:bodyPr>
              <a:lstStyle/>
              <a:p>
                <a:pPr algn="ctr" defTabSz="914400">
                  <a:defRPr sz="1800">
                    <a:latin typeface="Times New Roman"/>
                    <a:ea typeface="Times New Roman"/>
                    <a:cs typeface="Times New Roman"/>
                    <a:sym typeface="Times New Roman"/>
                  </a:defRPr>
                </a:pPr>
                <a:endParaRPr/>
              </a:p>
            </p:txBody>
          </p:sp>
          <p:sp>
            <p:nvSpPr>
              <p:cNvPr id="371" name="Shape"/>
              <p:cNvSpPr/>
              <p:nvPr/>
            </p:nvSpPr>
            <p:spPr>
              <a:xfrm>
                <a:off x="0" y="549606"/>
                <a:ext cx="1205367" cy="36641"/>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20943" y="0"/>
                    </a:lnTo>
                    <a:lnTo>
                      <a:pt x="657" y="0"/>
                    </a:lnTo>
                    <a:lnTo>
                      <a:pt x="0" y="21600"/>
                    </a:lnTo>
                    <a:close/>
                  </a:path>
                </a:pathLst>
              </a:custGeom>
              <a:solidFill>
                <a:srgbClr val="2D8195"/>
              </a:solidFill>
              <a:ln w="12700" cap="flat">
                <a:noFill/>
                <a:miter lim="400000"/>
              </a:ln>
              <a:effectLst/>
            </p:spPr>
            <p:txBody>
              <a:bodyPr wrap="square" lIns="45719" tIns="45719" rIns="45719" bIns="45719" numCol="1" anchor="ctr">
                <a:noAutofit/>
              </a:bodyPr>
              <a:lstStyle/>
              <a:p>
                <a:pPr algn="ctr" defTabSz="914400">
                  <a:defRPr sz="1800">
                    <a:latin typeface="Times New Roman"/>
                    <a:ea typeface="Times New Roman"/>
                    <a:cs typeface="Times New Roman"/>
                    <a:sym typeface="Times New Roman"/>
                  </a:defRPr>
                </a:pPr>
                <a:endParaRPr/>
              </a:p>
            </p:txBody>
          </p:sp>
        </p:grpSp>
        <p:sp>
          <p:nvSpPr>
            <p:cNvPr id="373" name="Run"/>
            <p:cNvSpPr txBox="1"/>
            <p:nvPr/>
          </p:nvSpPr>
          <p:spPr>
            <a:xfrm>
              <a:off x="147334" y="0"/>
              <a:ext cx="910699" cy="6399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noAutofit/>
            </a:bodyPr>
            <a:lstStyle>
              <a:lvl1pPr algn="ctr" defTabSz="914400">
                <a:defRPr sz="1800">
                  <a:latin typeface="Book Antiqua"/>
                  <a:ea typeface="Book Antiqua"/>
                  <a:cs typeface="Book Antiqua"/>
                  <a:sym typeface="Book Antiqua"/>
                </a:defRPr>
              </a:lvl1pPr>
            </a:lstStyle>
            <a:p>
              <a:r>
                <a:t>Run</a:t>
              </a:r>
            </a:p>
          </p:txBody>
        </p:sp>
      </p:grpSp>
      <p:grpSp>
        <p:nvGrpSpPr>
          <p:cNvPr id="377" name="Group">
            <a:hlinkClick r:id="rId2"/>
          </p:cNvPr>
          <p:cNvGrpSpPr/>
          <p:nvPr/>
        </p:nvGrpSpPr>
        <p:grpSpPr>
          <a:xfrm>
            <a:off x="4545428" y="5356157"/>
            <a:ext cx="2758660" cy="593793"/>
            <a:chOff x="0" y="0"/>
            <a:chExt cx="2758659" cy="593792"/>
          </a:xfrm>
        </p:grpSpPr>
        <p:sp>
          <p:nvSpPr>
            <p:cNvPr id="375" name="Rectangle"/>
            <p:cNvSpPr/>
            <p:nvPr/>
          </p:nvSpPr>
          <p:spPr>
            <a:xfrm>
              <a:off x="0" y="0"/>
              <a:ext cx="2758660" cy="593793"/>
            </a:xfrm>
            <a:prstGeom prst="rect">
              <a:avLst/>
            </a:prstGeom>
            <a:solidFill>
              <a:srgbClr val="92D050"/>
            </a:solidFill>
            <a:ln w="12700" cap="flat">
              <a:noFill/>
              <a:miter lim="400000"/>
            </a:ln>
            <a:effectLst/>
          </p:spPr>
          <p:txBody>
            <a:bodyPr wrap="square" lIns="45719" tIns="45719" rIns="45719" bIns="45719" numCol="1" anchor="t">
              <a:noAutofit/>
            </a:bodyPr>
            <a:lstStyle/>
            <a:p>
              <a:pPr algn="ctr" defTabSz="914400">
                <a:defRPr sz="2000">
                  <a:latin typeface="Times New Roman"/>
                  <a:ea typeface="Times New Roman"/>
                  <a:cs typeface="Times New Roman"/>
                  <a:sym typeface="Times New Roman"/>
                </a:defRPr>
              </a:pPr>
              <a:endParaRPr/>
            </a:p>
          </p:txBody>
        </p:sp>
        <p:sp>
          <p:nvSpPr>
            <p:cNvPr id="376" name="ReplaceText"/>
            <p:cNvSpPr txBox="1"/>
            <p:nvPr/>
          </p:nvSpPr>
          <p:spPr>
            <a:xfrm>
              <a:off x="71255" y="0"/>
              <a:ext cx="2616150" cy="58093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noAutofit/>
            </a:bodyPr>
            <a:lstStyle>
              <a:lvl1pPr algn="ctr" defTabSz="914400">
                <a:defRPr sz="2000">
                  <a:latin typeface="Times New Roman"/>
                  <a:ea typeface="Times New Roman"/>
                  <a:cs typeface="Times New Roman"/>
                  <a:sym typeface="Times New Roman"/>
                </a:defRPr>
              </a:lvl1pPr>
            </a:lstStyle>
            <a:p>
              <a:r>
                <a:t>ReplaceText</a:t>
              </a:r>
            </a:p>
          </p:txBody>
        </p:sp>
      </p:grpSp>
    </p:spTree>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Web’den Veri Okuma"/>
          <p:cNvSpPr txBox="1">
            <a:spLocks noGrp="1"/>
          </p:cNvSpPr>
          <p:nvPr>
            <p:ph type="title"/>
          </p:nvPr>
        </p:nvSpPr>
        <p:spPr>
          <a:prstGeom prst="rect">
            <a:avLst/>
          </a:prstGeom>
        </p:spPr>
        <p:txBody>
          <a:bodyPr/>
          <a:lstStyle/>
          <a:p>
            <a:r>
              <a:rPr lang="en-US" dirty="0"/>
              <a:t>Read Data from the Web</a:t>
            </a:r>
            <a:endParaRPr dirty="0"/>
          </a:p>
        </p:txBody>
      </p:sp>
      <p:sp>
        <p:nvSpPr>
          <p:cNvPr id="380" name="Bir dosyadan veri okuyabildiğiniz gibi web üzerinde de veri okuyabilirsiniz."/>
          <p:cNvSpPr txBox="1">
            <a:spLocks noGrp="1"/>
          </p:cNvSpPr>
          <p:nvPr>
            <p:ph type="body" idx="1"/>
          </p:nvPr>
        </p:nvSpPr>
        <p:spPr>
          <a:prstGeom prst="rect">
            <a:avLst/>
          </a:prstGeom>
        </p:spPr>
        <p:txBody>
          <a:bodyPr/>
          <a:lstStyle/>
          <a:p>
            <a:r>
              <a:rPr lang="en-US" dirty="0"/>
              <a:t>You can read data from a file as well as read data on the web.</a:t>
            </a:r>
            <a:endParaRPr dirty="0"/>
          </a:p>
        </p:txBody>
      </p:sp>
      <p:pic>
        <p:nvPicPr>
          <p:cNvPr id="381" name="image.png" descr="image.png"/>
          <p:cNvPicPr>
            <a:picLocks noChangeAspect="1"/>
          </p:cNvPicPr>
          <p:nvPr/>
        </p:nvPicPr>
        <p:blipFill>
          <a:blip r:embed="rId2"/>
          <a:stretch>
            <a:fillRect/>
          </a:stretch>
        </p:blipFill>
        <p:spPr>
          <a:xfrm>
            <a:off x="2234472" y="5864315"/>
            <a:ext cx="21014599" cy="6673639"/>
          </a:xfrm>
          <a:prstGeom prst="rect">
            <a:avLst/>
          </a:prstGeom>
          <a:ln w="12700">
            <a:miter lim="400000"/>
          </a:ln>
        </p:spPr>
      </p:pic>
    </p:spTree>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3" name="Web’den Veri Okuma"/>
          <p:cNvSpPr txBox="1">
            <a:spLocks noGrp="1"/>
          </p:cNvSpPr>
          <p:nvPr>
            <p:ph type="title"/>
          </p:nvPr>
        </p:nvSpPr>
        <p:spPr>
          <a:prstGeom prst="rect">
            <a:avLst/>
          </a:prstGeom>
        </p:spPr>
        <p:txBody>
          <a:bodyPr/>
          <a:lstStyle/>
          <a:p>
            <a:r>
              <a:rPr lang="en-US" dirty="0"/>
              <a:t>Read Data from the Web</a:t>
            </a:r>
            <a:endParaRPr dirty="0"/>
          </a:p>
        </p:txBody>
      </p:sp>
      <p:sp>
        <p:nvSpPr>
          <p:cNvPr id="384" name="URL url = new URL(&quot;www.google.com/index.html&quot;);…"/>
          <p:cNvSpPr txBox="1">
            <a:spLocks noGrp="1"/>
          </p:cNvSpPr>
          <p:nvPr>
            <p:ph type="body" idx="1"/>
          </p:nvPr>
        </p:nvSpPr>
        <p:spPr>
          <a:prstGeom prst="rect">
            <a:avLst/>
          </a:prstGeom>
        </p:spPr>
        <p:txBody>
          <a:bodyPr/>
          <a:lstStyle/>
          <a:p>
            <a:endParaRPr dirty="0"/>
          </a:p>
          <a:p>
            <a:pPr marL="0" indent="0">
              <a:spcBef>
                <a:spcPts val="600"/>
              </a:spcBef>
              <a:buSzTx/>
              <a:buFont typeface="Monotype Sorts"/>
              <a:buNone/>
              <a:defRPr sz="3500">
                <a:latin typeface="Times New Roman"/>
                <a:ea typeface="Times New Roman"/>
                <a:cs typeface="Times New Roman"/>
                <a:sym typeface="Times New Roman"/>
              </a:defRPr>
            </a:pPr>
            <a:r>
              <a:rPr dirty="0"/>
              <a:t>URL </a:t>
            </a:r>
            <a:r>
              <a:rPr dirty="0" err="1"/>
              <a:t>url</a:t>
            </a:r>
            <a:r>
              <a:rPr dirty="0"/>
              <a:t> = </a:t>
            </a:r>
            <a:r>
              <a:rPr b="1" dirty="0"/>
              <a:t>new</a:t>
            </a:r>
            <a:r>
              <a:rPr dirty="0"/>
              <a:t> URL(</a:t>
            </a:r>
            <a:r>
              <a:rPr b="1" dirty="0"/>
              <a:t>"</a:t>
            </a:r>
            <a:r>
              <a:rPr b="1" dirty="0" err="1"/>
              <a:t>www.google.com</a:t>
            </a:r>
            <a:r>
              <a:rPr b="1" dirty="0"/>
              <a:t>/</a:t>
            </a:r>
            <a:r>
              <a:rPr b="1" dirty="0" err="1"/>
              <a:t>index.html</a:t>
            </a:r>
            <a:r>
              <a:rPr b="1" dirty="0"/>
              <a:t>"</a:t>
            </a:r>
            <a:r>
              <a:rPr dirty="0"/>
              <a:t>);</a:t>
            </a:r>
          </a:p>
          <a:p>
            <a:pPr marL="0" indent="0">
              <a:spcBef>
                <a:spcPts val="700"/>
              </a:spcBef>
              <a:buSzTx/>
              <a:buFont typeface="Monotype Sorts"/>
              <a:buNone/>
              <a:defRPr sz="2800">
                <a:latin typeface="Times New Roman"/>
                <a:ea typeface="Times New Roman"/>
                <a:cs typeface="Times New Roman"/>
                <a:sym typeface="Times New Roman"/>
              </a:defRPr>
            </a:pPr>
            <a:endParaRPr dirty="0"/>
          </a:p>
          <a:p>
            <a:r>
              <a:rPr lang="en-US" dirty="0"/>
              <a:t>Once the URL object is created, you can use the </a:t>
            </a:r>
            <a:r>
              <a:rPr lang="en-US" dirty="0" err="1"/>
              <a:t>openStream</a:t>
            </a:r>
            <a:r>
              <a:rPr lang="en-US" dirty="0"/>
              <a:t>() method with the Scanner object.</a:t>
            </a:r>
            <a:endParaRPr dirty="0"/>
          </a:p>
          <a:p>
            <a:pPr marL="0" indent="0">
              <a:spcBef>
                <a:spcPts val="600"/>
              </a:spcBef>
              <a:buSzTx/>
              <a:buFont typeface="Monotype Sorts"/>
              <a:buNone/>
              <a:defRPr sz="3800">
                <a:latin typeface="Times New Roman"/>
                <a:ea typeface="Times New Roman"/>
                <a:cs typeface="Times New Roman"/>
                <a:sym typeface="Times New Roman"/>
              </a:defRPr>
            </a:pPr>
            <a:r>
              <a:rPr dirty="0"/>
              <a:t>Scanner input = </a:t>
            </a:r>
            <a:r>
              <a:rPr b="1" dirty="0"/>
              <a:t>new</a:t>
            </a:r>
            <a:r>
              <a:rPr dirty="0"/>
              <a:t> Scanner(</a:t>
            </a:r>
            <a:r>
              <a:rPr dirty="0" err="1"/>
              <a:t>url.openStream</a:t>
            </a:r>
            <a:r>
              <a:rPr dirty="0"/>
              <a:t>());</a:t>
            </a:r>
          </a:p>
        </p:txBody>
      </p:sp>
      <p:grpSp>
        <p:nvGrpSpPr>
          <p:cNvPr id="392" name="Group"/>
          <p:cNvGrpSpPr/>
          <p:nvPr/>
        </p:nvGrpSpPr>
        <p:grpSpPr>
          <a:xfrm>
            <a:off x="12809912" y="10578211"/>
            <a:ext cx="1619251" cy="1439863"/>
            <a:chOff x="0" y="15557"/>
            <a:chExt cx="1619249" cy="1439862"/>
          </a:xfrm>
        </p:grpSpPr>
        <p:grpSp>
          <p:nvGrpSpPr>
            <p:cNvPr id="390" name="Group"/>
            <p:cNvGrpSpPr/>
            <p:nvPr/>
          </p:nvGrpSpPr>
          <p:grpSpPr>
            <a:xfrm>
              <a:off x="0" y="15557"/>
              <a:ext cx="698501" cy="339726"/>
              <a:chOff x="0" y="0"/>
              <a:chExt cx="698500" cy="339725"/>
            </a:xfrm>
          </p:grpSpPr>
          <p:sp>
            <p:nvSpPr>
              <p:cNvPr id="385" name="Rectangle"/>
              <p:cNvSpPr/>
              <p:nvPr/>
            </p:nvSpPr>
            <p:spPr>
              <a:xfrm>
                <a:off x="0" y="0"/>
                <a:ext cx="698500" cy="339725"/>
              </a:xfrm>
              <a:prstGeom prst="rect">
                <a:avLst/>
              </a:prstGeom>
              <a:solidFill>
                <a:srgbClr val="38A1BA"/>
              </a:solidFill>
              <a:ln w="12700" cap="flat">
                <a:noFill/>
                <a:miter lim="400000"/>
              </a:ln>
              <a:effectLst>
                <a:outerShdw blurRad="63500" dist="17960" dir="2700000" rotWithShape="0">
                  <a:srgbClr val="226170"/>
                </a:outerShdw>
              </a:effectLst>
            </p:spPr>
            <p:txBody>
              <a:bodyPr wrap="square" lIns="45719" tIns="45719" rIns="45719" bIns="45719" numCol="1" anchor="ctr">
                <a:noAutofit/>
              </a:bodyPr>
              <a:lstStyle/>
              <a:p>
                <a:pPr algn="ctr" defTabSz="914400">
                  <a:defRPr sz="1800">
                    <a:latin typeface="Times New Roman"/>
                    <a:ea typeface="Times New Roman"/>
                    <a:cs typeface="Times New Roman"/>
                    <a:sym typeface="Times New Roman"/>
                  </a:defRPr>
                </a:pPr>
                <a:endParaRPr/>
              </a:p>
            </p:txBody>
          </p:sp>
          <p:sp>
            <p:nvSpPr>
              <p:cNvPr id="386" name="Shape"/>
              <p:cNvSpPr/>
              <p:nvPr/>
            </p:nvSpPr>
            <p:spPr>
              <a:xfrm>
                <a:off x="0" y="-1"/>
                <a:ext cx="698500" cy="2123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657" y="21600"/>
                    </a:lnTo>
                    <a:lnTo>
                      <a:pt x="20943" y="21600"/>
                    </a:lnTo>
                    <a:lnTo>
                      <a:pt x="21600" y="0"/>
                    </a:lnTo>
                    <a:close/>
                  </a:path>
                </a:pathLst>
              </a:custGeom>
              <a:solidFill>
                <a:srgbClr val="60B4C8"/>
              </a:solidFill>
              <a:ln w="12700" cap="flat">
                <a:noFill/>
                <a:miter lim="400000"/>
              </a:ln>
              <a:effectLst/>
            </p:spPr>
            <p:txBody>
              <a:bodyPr wrap="square" lIns="45719" tIns="45719" rIns="45719" bIns="45719" numCol="1" anchor="ctr">
                <a:noAutofit/>
              </a:bodyPr>
              <a:lstStyle/>
              <a:p>
                <a:pPr algn="ctr" defTabSz="914400">
                  <a:defRPr sz="1800">
                    <a:latin typeface="Times New Roman"/>
                    <a:ea typeface="Times New Roman"/>
                    <a:cs typeface="Times New Roman"/>
                    <a:sym typeface="Times New Roman"/>
                  </a:defRPr>
                </a:pPr>
                <a:endParaRPr/>
              </a:p>
            </p:txBody>
          </p:sp>
          <p:sp>
            <p:nvSpPr>
              <p:cNvPr id="387" name="Shape"/>
              <p:cNvSpPr/>
              <p:nvPr/>
            </p:nvSpPr>
            <p:spPr>
              <a:xfrm>
                <a:off x="0" y="0"/>
                <a:ext cx="21233" cy="33972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1350"/>
                    </a:lnTo>
                    <a:lnTo>
                      <a:pt x="21600" y="20250"/>
                    </a:lnTo>
                    <a:lnTo>
                      <a:pt x="0" y="21600"/>
                    </a:lnTo>
                    <a:close/>
                  </a:path>
                </a:pathLst>
              </a:custGeom>
              <a:solidFill>
                <a:srgbClr val="88C7D6"/>
              </a:solidFill>
              <a:ln w="12700" cap="flat">
                <a:noFill/>
                <a:miter lim="400000"/>
              </a:ln>
              <a:effectLst/>
            </p:spPr>
            <p:txBody>
              <a:bodyPr wrap="square" lIns="45719" tIns="45719" rIns="45719" bIns="45719" numCol="1" anchor="ctr">
                <a:noAutofit/>
              </a:bodyPr>
              <a:lstStyle/>
              <a:p>
                <a:pPr algn="ctr" defTabSz="914400">
                  <a:defRPr sz="1800">
                    <a:latin typeface="Times New Roman"/>
                    <a:ea typeface="Times New Roman"/>
                    <a:cs typeface="Times New Roman"/>
                    <a:sym typeface="Times New Roman"/>
                  </a:defRPr>
                </a:pPr>
                <a:endParaRPr/>
              </a:p>
            </p:txBody>
          </p:sp>
          <p:sp>
            <p:nvSpPr>
              <p:cNvPr id="388" name="Shape"/>
              <p:cNvSpPr/>
              <p:nvPr/>
            </p:nvSpPr>
            <p:spPr>
              <a:xfrm>
                <a:off x="677267" y="0"/>
                <a:ext cx="21234" cy="339725"/>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1350"/>
                    </a:lnTo>
                    <a:lnTo>
                      <a:pt x="0" y="20250"/>
                    </a:lnTo>
                    <a:lnTo>
                      <a:pt x="21600" y="21600"/>
                    </a:lnTo>
                    <a:close/>
                  </a:path>
                </a:pathLst>
              </a:custGeom>
              <a:solidFill>
                <a:srgbClr val="226170"/>
              </a:solidFill>
              <a:ln w="12700" cap="flat">
                <a:noFill/>
                <a:miter lim="400000"/>
              </a:ln>
              <a:effectLst/>
            </p:spPr>
            <p:txBody>
              <a:bodyPr wrap="square" lIns="45719" tIns="45719" rIns="45719" bIns="45719" numCol="1" anchor="ctr">
                <a:noAutofit/>
              </a:bodyPr>
              <a:lstStyle/>
              <a:p>
                <a:pPr algn="ctr" defTabSz="914400">
                  <a:defRPr sz="1800">
                    <a:latin typeface="Times New Roman"/>
                    <a:ea typeface="Times New Roman"/>
                    <a:cs typeface="Times New Roman"/>
                    <a:sym typeface="Times New Roman"/>
                  </a:defRPr>
                </a:pPr>
                <a:endParaRPr/>
              </a:p>
            </p:txBody>
          </p:sp>
          <p:sp>
            <p:nvSpPr>
              <p:cNvPr id="389" name="Shape"/>
              <p:cNvSpPr/>
              <p:nvPr/>
            </p:nvSpPr>
            <p:spPr>
              <a:xfrm>
                <a:off x="0" y="318492"/>
                <a:ext cx="698500" cy="21233"/>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20943" y="0"/>
                    </a:lnTo>
                    <a:lnTo>
                      <a:pt x="657" y="0"/>
                    </a:lnTo>
                    <a:lnTo>
                      <a:pt x="0" y="21600"/>
                    </a:lnTo>
                    <a:close/>
                  </a:path>
                </a:pathLst>
              </a:custGeom>
              <a:solidFill>
                <a:srgbClr val="2D8195"/>
              </a:solidFill>
              <a:ln w="12700" cap="flat">
                <a:noFill/>
                <a:miter lim="400000"/>
              </a:ln>
              <a:effectLst/>
            </p:spPr>
            <p:txBody>
              <a:bodyPr wrap="square" lIns="45719" tIns="45719" rIns="45719" bIns="45719" numCol="1" anchor="ctr">
                <a:noAutofit/>
              </a:bodyPr>
              <a:lstStyle/>
              <a:p>
                <a:pPr algn="ctr" defTabSz="914400">
                  <a:defRPr sz="1800">
                    <a:latin typeface="Times New Roman"/>
                    <a:ea typeface="Times New Roman"/>
                    <a:cs typeface="Times New Roman"/>
                    <a:sym typeface="Times New Roman"/>
                  </a:defRPr>
                </a:pPr>
                <a:endParaRPr/>
              </a:p>
            </p:txBody>
          </p:sp>
        </p:grpSp>
        <p:sp>
          <p:nvSpPr>
            <p:cNvPr id="391" name="Run"/>
            <p:cNvSpPr/>
            <p:nvPr/>
          </p:nvSpPr>
          <p:spPr>
            <a:xfrm>
              <a:off x="349250" y="185419"/>
              <a:ext cx="1270000"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tIns="45719" rIns="45719" bIns="45719" numCol="1" anchor="ctr">
              <a:spAutoFit/>
            </a:bodyPr>
            <a:lstStyle>
              <a:lvl1pPr algn="ctr" defTabSz="914400">
                <a:defRPr sz="1800">
                  <a:latin typeface="Book Antiqua"/>
                  <a:ea typeface="Book Antiqua"/>
                  <a:cs typeface="Book Antiqua"/>
                  <a:sym typeface="Book Antiqua"/>
                </a:defRPr>
              </a:lvl1pPr>
            </a:lstStyle>
            <a:p>
              <a:r>
                <a:t>Run</a:t>
              </a:r>
            </a:p>
          </p:txBody>
        </p:sp>
      </p:grpSp>
      <p:grpSp>
        <p:nvGrpSpPr>
          <p:cNvPr id="395" name="Group">
            <a:hlinkClick r:id="rId2"/>
          </p:cNvPr>
          <p:cNvGrpSpPr/>
          <p:nvPr/>
        </p:nvGrpSpPr>
        <p:grpSpPr>
          <a:xfrm>
            <a:off x="10257212" y="10557573"/>
            <a:ext cx="2371726" cy="381001"/>
            <a:chOff x="0" y="0"/>
            <a:chExt cx="2371725" cy="381000"/>
          </a:xfrm>
        </p:grpSpPr>
        <p:sp>
          <p:nvSpPr>
            <p:cNvPr id="393" name="Rectangle"/>
            <p:cNvSpPr/>
            <p:nvPr/>
          </p:nvSpPr>
          <p:spPr>
            <a:xfrm>
              <a:off x="0" y="0"/>
              <a:ext cx="2371725" cy="381000"/>
            </a:xfrm>
            <a:prstGeom prst="rect">
              <a:avLst/>
            </a:prstGeom>
            <a:solidFill>
              <a:srgbClr val="92D050"/>
            </a:solidFill>
            <a:ln w="12700" cap="flat">
              <a:noFill/>
              <a:miter lim="400000"/>
            </a:ln>
            <a:effectLst/>
          </p:spPr>
          <p:txBody>
            <a:bodyPr wrap="square" lIns="45719" tIns="45719" rIns="45719" bIns="45719" numCol="1" anchor="t">
              <a:noAutofit/>
            </a:bodyPr>
            <a:lstStyle/>
            <a:p>
              <a:pPr algn="ctr" defTabSz="914400">
                <a:defRPr sz="2000">
                  <a:latin typeface="Times New Roman"/>
                  <a:ea typeface="Times New Roman"/>
                  <a:cs typeface="Times New Roman"/>
                  <a:sym typeface="Times New Roman"/>
                </a:defRPr>
              </a:pPr>
              <a:endParaRPr/>
            </a:p>
          </p:txBody>
        </p:sp>
        <p:sp>
          <p:nvSpPr>
            <p:cNvPr id="394" name="ReadFileFromURL"/>
            <p:cNvSpPr txBox="1"/>
            <p:nvPr/>
          </p:nvSpPr>
          <p:spPr>
            <a:xfrm>
              <a:off x="45719" y="0"/>
              <a:ext cx="2280287" cy="37275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spAutoFit/>
            </a:bodyPr>
            <a:lstStyle>
              <a:lvl1pPr algn="ctr" defTabSz="914400">
                <a:defRPr sz="2000">
                  <a:latin typeface="Times New Roman"/>
                  <a:ea typeface="Times New Roman"/>
                  <a:cs typeface="Times New Roman"/>
                  <a:sym typeface="Times New Roman"/>
                </a:defRPr>
              </a:lvl1pPr>
            </a:lstStyle>
            <a:p>
              <a:r>
                <a:t>ReadFileFromURL</a:t>
              </a:r>
            </a:p>
          </p:txBody>
        </p:sp>
      </p:grpSp>
    </p:spTree>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7" name="Web Crawler"/>
          <p:cNvSpPr txBox="1">
            <a:spLocks noGrp="1"/>
          </p:cNvSpPr>
          <p:nvPr>
            <p:ph type="title"/>
          </p:nvPr>
        </p:nvSpPr>
        <p:spPr>
          <a:prstGeom prst="rect">
            <a:avLst/>
          </a:prstGeom>
        </p:spPr>
        <p:txBody>
          <a:bodyPr/>
          <a:lstStyle/>
          <a:p>
            <a:r>
              <a:t>Web Crawler</a:t>
            </a:r>
          </a:p>
        </p:txBody>
      </p:sp>
      <p:sp>
        <p:nvSpPr>
          <p:cNvPr id="398" name="Webcrawler oluşturabilirsiniz."/>
          <p:cNvSpPr txBox="1">
            <a:spLocks noGrp="1"/>
          </p:cNvSpPr>
          <p:nvPr>
            <p:ph type="body" idx="1"/>
          </p:nvPr>
        </p:nvSpPr>
        <p:spPr>
          <a:prstGeom prst="rect">
            <a:avLst/>
          </a:prstGeom>
        </p:spPr>
        <p:txBody>
          <a:bodyPr/>
          <a:lstStyle/>
          <a:p>
            <a:r>
              <a:rPr lang="en-US" dirty="0"/>
              <a:t>You can create a </a:t>
            </a:r>
            <a:r>
              <a:rPr lang="en-US" dirty="0" err="1"/>
              <a:t>webcrawler</a:t>
            </a:r>
            <a:r>
              <a:rPr lang="en-US" dirty="0"/>
              <a:t>.</a:t>
            </a:r>
            <a:endParaRPr dirty="0"/>
          </a:p>
        </p:txBody>
      </p:sp>
      <p:pic>
        <p:nvPicPr>
          <p:cNvPr id="399" name="image.png" descr="image.png"/>
          <p:cNvPicPr>
            <a:picLocks noChangeAspect="1"/>
          </p:cNvPicPr>
          <p:nvPr/>
        </p:nvPicPr>
        <p:blipFill>
          <a:blip r:embed="rId2"/>
          <a:stretch>
            <a:fillRect/>
          </a:stretch>
        </p:blipFill>
        <p:spPr>
          <a:xfrm>
            <a:off x="3376158" y="4091811"/>
            <a:ext cx="17631684" cy="9111844"/>
          </a:xfrm>
          <a:prstGeom prst="rect">
            <a:avLst/>
          </a:prstGeom>
          <a:ln w="12700">
            <a:miter lim="400000"/>
          </a:ln>
        </p:spPr>
      </p:pic>
      <p:grpSp>
        <p:nvGrpSpPr>
          <p:cNvPr id="407" name="Group"/>
          <p:cNvGrpSpPr/>
          <p:nvPr/>
        </p:nvGrpSpPr>
        <p:grpSpPr>
          <a:xfrm>
            <a:off x="21282930" y="5763996"/>
            <a:ext cx="1619251" cy="1439863"/>
            <a:chOff x="0" y="15557"/>
            <a:chExt cx="1619249" cy="1439862"/>
          </a:xfrm>
        </p:grpSpPr>
        <p:grpSp>
          <p:nvGrpSpPr>
            <p:cNvPr id="405" name="Group"/>
            <p:cNvGrpSpPr/>
            <p:nvPr/>
          </p:nvGrpSpPr>
          <p:grpSpPr>
            <a:xfrm>
              <a:off x="0" y="15557"/>
              <a:ext cx="698501" cy="339726"/>
              <a:chOff x="0" y="0"/>
              <a:chExt cx="698500" cy="339725"/>
            </a:xfrm>
          </p:grpSpPr>
          <p:sp>
            <p:nvSpPr>
              <p:cNvPr id="400" name="Rectangle"/>
              <p:cNvSpPr/>
              <p:nvPr/>
            </p:nvSpPr>
            <p:spPr>
              <a:xfrm>
                <a:off x="0" y="0"/>
                <a:ext cx="698500" cy="339725"/>
              </a:xfrm>
              <a:prstGeom prst="rect">
                <a:avLst/>
              </a:prstGeom>
              <a:solidFill>
                <a:srgbClr val="38A1BA"/>
              </a:solidFill>
              <a:ln w="12700" cap="flat">
                <a:noFill/>
                <a:miter lim="400000"/>
              </a:ln>
              <a:effectLst>
                <a:outerShdw blurRad="63500" dist="17960" dir="2700000" rotWithShape="0">
                  <a:srgbClr val="226170"/>
                </a:outerShdw>
              </a:effectLst>
            </p:spPr>
            <p:txBody>
              <a:bodyPr wrap="square" lIns="45719" tIns="45719" rIns="45719" bIns="45719" numCol="1" anchor="ctr">
                <a:noAutofit/>
              </a:bodyPr>
              <a:lstStyle/>
              <a:p>
                <a:pPr algn="ctr" defTabSz="914400">
                  <a:defRPr sz="1800">
                    <a:latin typeface="Times New Roman"/>
                    <a:ea typeface="Times New Roman"/>
                    <a:cs typeface="Times New Roman"/>
                    <a:sym typeface="Times New Roman"/>
                  </a:defRPr>
                </a:pPr>
                <a:endParaRPr/>
              </a:p>
            </p:txBody>
          </p:sp>
          <p:sp>
            <p:nvSpPr>
              <p:cNvPr id="401" name="Shape"/>
              <p:cNvSpPr/>
              <p:nvPr/>
            </p:nvSpPr>
            <p:spPr>
              <a:xfrm>
                <a:off x="0" y="-1"/>
                <a:ext cx="698500" cy="2123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657" y="21600"/>
                    </a:lnTo>
                    <a:lnTo>
                      <a:pt x="20943" y="21600"/>
                    </a:lnTo>
                    <a:lnTo>
                      <a:pt x="21600" y="0"/>
                    </a:lnTo>
                    <a:close/>
                  </a:path>
                </a:pathLst>
              </a:custGeom>
              <a:solidFill>
                <a:srgbClr val="60B4C8"/>
              </a:solidFill>
              <a:ln w="12700" cap="flat">
                <a:noFill/>
                <a:miter lim="400000"/>
              </a:ln>
              <a:effectLst/>
            </p:spPr>
            <p:txBody>
              <a:bodyPr wrap="square" lIns="45719" tIns="45719" rIns="45719" bIns="45719" numCol="1" anchor="ctr">
                <a:noAutofit/>
              </a:bodyPr>
              <a:lstStyle/>
              <a:p>
                <a:pPr algn="ctr" defTabSz="914400">
                  <a:defRPr sz="1800">
                    <a:latin typeface="Times New Roman"/>
                    <a:ea typeface="Times New Roman"/>
                    <a:cs typeface="Times New Roman"/>
                    <a:sym typeface="Times New Roman"/>
                  </a:defRPr>
                </a:pPr>
                <a:endParaRPr/>
              </a:p>
            </p:txBody>
          </p:sp>
          <p:sp>
            <p:nvSpPr>
              <p:cNvPr id="402" name="Shape"/>
              <p:cNvSpPr/>
              <p:nvPr/>
            </p:nvSpPr>
            <p:spPr>
              <a:xfrm>
                <a:off x="0" y="0"/>
                <a:ext cx="21233" cy="33972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1350"/>
                    </a:lnTo>
                    <a:lnTo>
                      <a:pt x="21600" y="20250"/>
                    </a:lnTo>
                    <a:lnTo>
                      <a:pt x="0" y="21600"/>
                    </a:lnTo>
                    <a:close/>
                  </a:path>
                </a:pathLst>
              </a:custGeom>
              <a:solidFill>
                <a:srgbClr val="88C7D6"/>
              </a:solidFill>
              <a:ln w="12700" cap="flat">
                <a:noFill/>
                <a:miter lim="400000"/>
              </a:ln>
              <a:effectLst/>
            </p:spPr>
            <p:txBody>
              <a:bodyPr wrap="square" lIns="45719" tIns="45719" rIns="45719" bIns="45719" numCol="1" anchor="ctr">
                <a:noAutofit/>
              </a:bodyPr>
              <a:lstStyle/>
              <a:p>
                <a:pPr algn="ctr" defTabSz="914400">
                  <a:defRPr sz="1800">
                    <a:latin typeface="Times New Roman"/>
                    <a:ea typeface="Times New Roman"/>
                    <a:cs typeface="Times New Roman"/>
                    <a:sym typeface="Times New Roman"/>
                  </a:defRPr>
                </a:pPr>
                <a:endParaRPr/>
              </a:p>
            </p:txBody>
          </p:sp>
          <p:sp>
            <p:nvSpPr>
              <p:cNvPr id="403" name="Shape"/>
              <p:cNvSpPr/>
              <p:nvPr/>
            </p:nvSpPr>
            <p:spPr>
              <a:xfrm>
                <a:off x="677267" y="0"/>
                <a:ext cx="21234" cy="339725"/>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1350"/>
                    </a:lnTo>
                    <a:lnTo>
                      <a:pt x="0" y="20250"/>
                    </a:lnTo>
                    <a:lnTo>
                      <a:pt x="21600" y="21600"/>
                    </a:lnTo>
                    <a:close/>
                  </a:path>
                </a:pathLst>
              </a:custGeom>
              <a:solidFill>
                <a:srgbClr val="226170"/>
              </a:solidFill>
              <a:ln w="12700" cap="flat">
                <a:noFill/>
                <a:miter lim="400000"/>
              </a:ln>
              <a:effectLst/>
            </p:spPr>
            <p:txBody>
              <a:bodyPr wrap="square" lIns="45719" tIns="45719" rIns="45719" bIns="45719" numCol="1" anchor="ctr">
                <a:noAutofit/>
              </a:bodyPr>
              <a:lstStyle/>
              <a:p>
                <a:pPr algn="ctr" defTabSz="914400">
                  <a:defRPr sz="1800">
                    <a:latin typeface="Times New Roman"/>
                    <a:ea typeface="Times New Roman"/>
                    <a:cs typeface="Times New Roman"/>
                    <a:sym typeface="Times New Roman"/>
                  </a:defRPr>
                </a:pPr>
                <a:endParaRPr/>
              </a:p>
            </p:txBody>
          </p:sp>
          <p:sp>
            <p:nvSpPr>
              <p:cNvPr id="404" name="Shape"/>
              <p:cNvSpPr/>
              <p:nvPr/>
            </p:nvSpPr>
            <p:spPr>
              <a:xfrm>
                <a:off x="0" y="318492"/>
                <a:ext cx="698500" cy="21233"/>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20943" y="0"/>
                    </a:lnTo>
                    <a:lnTo>
                      <a:pt x="657" y="0"/>
                    </a:lnTo>
                    <a:lnTo>
                      <a:pt x="0" y="21600"/>
                    </a:lnTo>
                    <a:close/>
                  </a:path>
                </a:pathLst>
              </a:custGeom>
              <a:solidFill>
                <a:srgbClr val="2D8195"/>
              </a:solidFill>
              <a:ln w="12700" cap="flat">
                <a:noFill/>
                <a:miter lim="400000"/>
              </a:ln>
              <a:effectLst/>
            </p:spPr>
            <p:txBody>
              <a:bodyPr wrap="square" lIns="45719" tIns="45719" rIns="45719" bIns="45719" numCol="1" anchor="ctr">
                <a:noAutofit/>
              </a:bodyPr>
              <a:lstStyle/>
              <a:p>
                <a:pPr algn="ctr" defTabSz="914400">
                  <a:defRPr sz="1800">
                    <a:latin typeface="Times New Roman"/>
                    <a:ea typeface="Times New Roman"/>
                    <a:cs typeface="Times New Roman"/>
                    <a:sym typeface="Times New Roman"/>
                  </a:defRPr>
                </a:pPr>
                <a:endParaRPr/>
              </a:p>
            </p:txBody>
          </p:sp>
        </p:grpSp>
        <p:sp>
          <p:nvSpPr>
            <p:cNvPr id="406" name="Run"/>
            <p:cNvSpPr/>
            <p:nvPr/>
          </p:nvSpPr>
          <p:spPr>
            <a:xfrm>
              <a:off x="349250" y="185419"/>
              <a:ext cx="1270000"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tIns="45719" rIns="45719" bIns="45719" numCol="1" anchor="ctr">
              <a:spAutoFit/>
            </a:bodyPr>
            <a:lstStyle>
              <a:lvl1pPr algn="ctr" defTabSz="914400">
                <a:defRPr sz="1800">
                  <a:latin typeface="Book Antiqua"/>
                  <a:ea typeface="Book Antiqua"/>
                  <a:cs typeface="Book Antiqua"/>
                  <a:sym typeface="Book Antiqua"/>
                </a:defRPr>
              </a:lvl1pPr>
            </a:lstStyle>
            <a:p>
              <a:r>
                <a:t>Run</a:t>
              </a:r>
            </a:p>
          </p:txBody>
        </p:sp>
      </p:grpSp>
      <p:grpSp>
        <p:nvGrpSpPr>
          <p:cNvPr id="410" name="Group">
            <a:hlinkClick r:id="rId3"/>
          </p:cNvPr>
          <p:cNvGrpSpPr/>
          <p:nvPr/>
        </p:nvGrpSpPr>
        <p:grpSpPr>
          <a:xfrm>
            <a:off x="18730230" y="5743358"/>
            <a:ext cx="2371726" cy="381001"/>
            <a:chOff x="0" y="0"/>
            <a:chExt cx="2371725" cy="381000"/>
          </a:xfrm>
        </p:grpSpPr>
        <p:sp>
          <p:nvSpPr>
            <p:cNvPr id="408" name="Rectangle"/>
            <p:cNvSpPr/>
            <p:nvPr/>
          </p:nvSpPr>
          <p:spPr>
            <a:xfrm>
              <a:off x="0" y="0"/>
              <a:ext cx="2371725" cy="381000"/>
            </a:xfrm>
            <a:prstGeom prst="rect">
              <a:avLst/>
            </a:prstGeom>
            <a:solidFill>
              <a:srgbClr val="92D050"/>
            </a:solidFill>
            <a:ln w="12700" cap="flat">
              <a:noFill/>
              <a:miter lim="400000"/>
            </a:ln>
            <a:effectLst/>
          </p:spPr>
          <p:txBody>
            <a:bodyPr wrap="square" lIns="45719" tIns="45719" rIns="45719" bIns="45719" numCol="1" anchor="t">
              <a:noAutofit/>
            </a:bodyPr>
            <a:lstStyle/>
            <a:p>
              <a:pPr algn="ctr" defTabSz="914400">
                <a:defRPr sz="2000">
                  <a:latin typeface="Times New Roman"/>
                  <a:ea typeface="Times New Roman"/>
                  <a:cs typeface="Times New Roman"/>
                  <a:sym typeface="Times New Roman"/>
                </a:defRPr>
              </a:pPr>
              <a:endParaRPr/>
            </a:p>
          </p:txBody>
        </p:sp>
        <p:sp>
          <p:nvSpPr>
            <p:cNvPr id="409" name="WebCrawler"/>
            <p:cNvSpPr txBox="1"/>
            <p:nvPr/>
          </p:nvSpPr>
          <p:spPr>
            <a:xfrm>
              <a:off x="45719" y="0"/>
              <a:ext cx="2280287" cy="37275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spAutoFit/>
            </a:bodyPr>
            <a:lstStyle>
              <a:lvl1pPr algn="ctr" defTabSz="914400">
                <a:defRPr sz="2000">
                  <a:latin typeface="Times New Roman"/>
                  <a:ea typeface="Times New Roman"/>
                  <a:cs typeface="Times New Roman"/>
                  <a:sym typeface="Times New Roman"/>
                </a:defRPr>
              </a:lvl1pPr>
            </a:lstStyle>
            <a:p>
              <a:r>
                <a:t>WebCrawler</a:t>
              </a:r>
            </a:p>
          </p:txBody>
        </p:sp>
      </p:grpSp>
    </p:spTree>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 name="Google Shape;295;p36"/>
          <p:cNvSpPr txBox="1">
            <a:spLocks noGrp="1"/>
          </p:cNvSpPr>
          <p:nvPr>
            <p:ph type="title"/>
          </p:nvPr>
        </p:nvSpPr>
        <p:spPr>
          <a:xfrm>
            <a:off x="765750" y="263524"/>
            <a:ext cx="22852500" cy="2022445"/>
          </a:xfrm>
          <a:prstGeom prst="rect">
            <a:avLst/>
          </a:prstGeom>
        </p:spPr>
        <p:txBody>
          <a:bodyPr/>
          <a:lstStyle/>
          <a:p>
            <a:r>
              <a:rPr lang="tr-TR" dirty="0" err="1"/>
              <a:t>Homework</a:t>
            </a:r>
            <a:r>
              <a:rPr dirty="0"/>
              <a:t> - 1</a:t>
            </a:r>
          </a:p>
        </p:txBody>
      </p:sp>
      <p:sp>
        <p:nvSpPr>
          <p:cNvPr id="418" name="Google Shape;296;p36"/>
          <p:cNvSpPr txBox="1">
            <a:spLocks noGrp="1"/>
          </p:cNvSpPr>
          <p:nvPr>
            <p:ph type="body" idx="1"/>
          </p:nvPr>
        </p:nvSpPr>
        <p:spPr>
          <a:xfrm>
            <a:off x="838228" y="2606681"/>
            <a:ext cx="22707546" cy="9823486"/>
          </a:xfrm>
          <a:prstGeom prst="rect">
            <a:avLst/>
          </a:prstGeom>
        </p:spPr>
        <p:txBody>
          <a:bodyPr/>
          <a:lstStyle/>
          <a:p>
            <a:endParaRPr dirty="0"/>
          </a:p>
          <a:p>
            <a:r>
              <a:rPr lang="en-US" dirty="0"/>
              <a:t>Create a record of address with number, name of apartment, city.</a:t>
            </a:r>
          </a:p>
          <a:p>
            <a:pPr marL="1666875" lvl="1" indent="-1209675"/>
            <a:r>
              <a:rPr dirty="0"/>
              <a:t> </a:t>
            </a:r>
            <a:r>
              <a:rPr lang="en-US" dirty="0"/>
              <a:t>Store 5 address information with </a:t>
            </a:r>
            <a:r>
              <a:rPr lang="en-US" dirty="0" err="1"/>
              <a:t>ArrayList</a:t>
            </a:r>
            <a:r>
              <a:rPr lang="en-US" dirty="0"/>
              <a:t>.
 Write this information in the file.
 Read the information from the file, write it on the console.</a:t>
            </a:r>
            <a:endParaRPr dirty="0"/>
          </a:p>
        </p:txBody>
      </p:sp>
      <p:pic>
        <p:nvPicPr>
          <p:cNvPr id="419" name="CS 106A | Assignment 2" descr="CS 106A | Assignment 2"/>
          <p:cNvPicPr>
            <a:picLocks noChangeAspect="1"/>
          </p:cNvPicPr>
          <p:nvPr/>
        </p:nvPicPr>
        <p:blipFill>
          <a:blip r:embed="rId2"/>
          <a:stretch>
            <a:fillRect/>
          </a:stretch>
        </p:blipFill>
        <p:spPr>
          <a:xfrm>
            <a:off x="1056817" y="8929693"/>
            <a:ext cx="3767375" cy="4061053"/>
          </a:xfrm>
          <a:prstGeom prst="rect">
            <a:avLst/>
          </a:prstGeom>
          <a:ln w="12700">
            <a:miter lim="400000"/>
          </a:ln>
        </p:spPr>
      </p:pic>
    </p:spTree>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1" name="Gelecek Ders"/>
          <p:cNvSpPr txBox="1">
            <a:spLocks noGrp="1"/>
          </p:cNvSpPr>
          <p:nvPr>
            <p:ph type="title"/>
          </p:nvPr>
        </p:nvSpPr>
        <p:spPr>
          <a:xfrm>
            <a:off x="765750" y="263524"/>
            <a:ext cx="22852500" cy="2022445"/>
          </a:xfrm>
          <a:prstGeom prst="rect">
            <a:avLst/>
          </a:prstGeom>
        </p:spPr>
        <p:txBody>
          <a:bodyPr/>
          <a:lstStyle/>
          <a:p>
            <a:r>
              <a:rPr lang="en-US" dirty="0"/>
              <a:t>Next Lecture</a:t>
            </a:r>
          </a:p>
        </p:txBody>
      </p:sp>
      <p:sp>
        <p:nvSpPr>
          <p:cNvPr id="422" name="Double-click to edit"/>
          <p:cNvSpPr txBox="1">
            <a:spLocks noGrp="1"/>
          </p:cNvSpPr>
          <p:nvPr>
            <p:ph type="body" idx="1"/>
          </p:nvPr>
        </p:nvSpPr>
        <p:spPr>
          <a:xfrm>
            <a:off x="838228" y="2606681"/>
            <a:ext cx="22707546" cy="9823486"/>
          </a:xfrm>
          <a:prstGeom prst="rect">
            <a:avLst/>
          </a:prstGeom>
        </p:spPr>
        <p:txBody>
          <a:bodyPr/>
          <a:lstStyle/>
          <a:p>
            <a:r>
              <a:rPr lang="en-US" dirty="0"/>
              <a:t>The next lesson, we will continue.</a:t>
            </a:r>
            <a:endParaRPr dirty="0"/>
          </a:p>
        </p:txBody>
      </p:sp>
      <p:sp>
        <p:nvSpPr>
          <p:cNvPr id="423" name="Slide Number"/>
          <p:cNvSpPr txBox="1">
            <a:spLocks noGrp="1"/>
          </p:cNvSpPr>
          <p:nvPr>
            <p:ph type="sldNum" sz="quarter" idx="4294967295"/>
          </p:nvPr>
        </p:nvSpPr>
        <p:spPr>
          <a:xfrm>
            <a:off x="20602931" y="12835911"/>
            <a:ext cx="504464" cy="483827"/>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56</a:t>
            </a:fld>
            <a:endParaRPr/>
          </a:p>
        </p:txBody>
      </p:sp>
    </p:spTree>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5" name="Uygulama"/>
          <p:cNvSpPr txBox="1">
            <a:spLocks noGrp="1"/>
          </p:cNvSpPr>
          <p:nvPr>
            <p:ph type="title"/>
          </p:nvPr>
        </p:nvSpPr>
        <p:spPr>
          <a:xfrm>
            <a:off x="765750" y="263524"/>
            <a:ext cx="22852500" cy="2022445"/>
          </a:xfrm>
          <a:prstGeom prst="rect">
            <a:avLst/>
          </a:prstGeom>
        </p:spPr>
        <p:txBody>
          <a:bodyPr/>
          <a:lstStyle/>
          <a:p>
            <a:r>
              <a:rPr lang="en-GB" dirty="0"/>
              <a:t>Programming Session</a:t>
            </a:r>
          </a:p>
        </p:txBody>
      </p:sp>
      <p:sp>
        <p:nvSpPr>
          <p:cNvPr id="426" name="Double-click to edit"/>
          <p:cNvSpPr txBox="1">
            <a:spLocks noGrp="1"/>
          </p:cNvSpPr>
          <p:nvPr>
            <p:ph type="body" idx="1"/>
          </p:nvPr>
        </p:nvSpPr>
        <p:spPr>
          <a:xfrm>
            <a:off x="838228" y="2606681"/>
            <a:ext cx="22707546" cy="9823486"/>
          </a:xfrm>
          <a:prstGeom prst="rect">
            <a:avLst/>
          </a:prstGeom>
        </p:spPr>
        <p:txBody>
          <a:bodyPr/>
          <a:lstStyle/>
          <a:p>
            <a:pPr marL="1385093" lvl="1" indent="-877093">
              <a:buChar char="•"/>
            </a:pPr>
            <a:r>
              <a:rPr dirty="0" err="1"/>
              <a:t>ArrayList</a:t>
            </a:r>
            <a:endParaRPr dirty="0"/>
          </a:p>
          <a:p>
            <a:pPr marL="1385093" lvl="1" indent="-877093">
              <a:buChar char="•"/>
            </a:pPr>
            <a:r>
              <a:rPr lang="tr-TR" dirty="0" err="1"/>
              <a:t>Files</a:t>
            </a:r>
            <a:endParaRPr dirty="0"/>
          </a:p>
          <a:p>
            <a:pPr marL="0" indent="25400">
              <a:buSzTx/>
              <a:buNone/>
            </a:pPr>
            <a:r>
              <a:rPr lang="en-US" dirty="0"/>
              <a:t>we will carry out applications</a:t>
            </a:r>
            <a:r>
              <a:rPr dirty="0"/>
              <a:t>.</a:t>
            </a:r>
            <a:endParaRPr lang="tr-TR" dirty="0"/>
          </a:p>
          <a:p>
            <a:pPr marL="0" indent="25400">
              <a:buSzTx/>
              <a:buNone/>
            </a:pPr>
            <a:endParaRPr lang="en-TR" dirty="0"/>
          </a:p>
          <a:p>
            <a:pPr marL="0" indent="25400">
              <a:buSzTx/>
              <a:buNone/>
            </a:pPr>
            <a:r>
              <a:rPr lang="en-TR" dirty="0"/>
              <a:t>nextLine()</a:t>
            </a:r>
            <a:endParaRPr dirty="0"/>
          </a:p>
        </p:txBody>
      </p:sp>
      <p:sp>
        <p:nvSpPr>
          <p:cNvPr id="427" name="Slide Number"/>
          <p:cNvSpPr txBox="1">
            <a:spLocks noGrp="1"/>
          </p:cNvSpPr>
          <p:nvPr>
            <p:ph type="sldNum" sz="quarter" idx="4294967295"/>
          </p:nvPr>
        </p:nvSpPr>
        <p:spPr>
          <a:xfrm>
            <a:off x="20602931" y="12835911"/>
            <a:ext cx="504464" cy="483827"/>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57</a:t>
            </a:fld>
            <a:endParaRPr/>
          </a:p>
        </p:txBody>
      </p:sp>
    </p:spTree>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9" name="Google Shape;323;p40"/>
          <p:cNvSpPr txBox="1">
            <a:spLocks noGrp="1"/>
          </p:cNvSpPr>
          <p:nvPr>
            <p:ph type="title"/>
          </p:nvPr>
        </p:nvSpPr>
        <p:spPr>
          <a:xfrm>
            <a:off x="765750" y="263524"/>
            <a:ext cx="22852500" cy="2022445"/>
          </a:xfrm>
          <a:prstGeom prst="rect">
            <a:avLst/>
          </a:prstGeom>
        </p:spPr>
        <p:txBody>
          <a:bodyPr/>
          <a:lstStyle>
            <a:lvl1pPr>
              <a:defRPr sz="8400"/>
            </a:lvl1pPr>
          </a:lstStyle>
          <a:p>
            <a:r>
              <a:rPr lang="en-GB" dirty="0"/>
              <a:t>Summary</a:t>
            </a:r>
          </a:p>
        </p:txBody>
      </p:sp>
      <p:sp>
        <p:nvSpPr>
          <p:cNvPr id="430" name="Google Shape;324;p40"/>
          <p:cNvSpPr txBox="1">
            <a:spLocks noGrp="1"/>
          </p:cNvSpPr>
          <p:nvPr>
            <p:ph type="body" idx="1"/>
          </p:nvPr>
        </p:nvSpPr>
        <p:spPr>
          <a:xfrm>
            <a:off x="838228" y="2606681"/>
            <a:ext cx="22707546" cy="9823486"/>
          </a:xfrm>
          <a:prstGeom prst="rect">
            <a:avLst/>
          </a:prstGeom>
        </p:spPr>
        <p:txBody>
          <a:bodyPr/>
          <a:lstStyle/>
          <a:p>
            <a:pPr marL="1165919" indent="-823019">
              <a:spcBef>
                <a:spcPts val="0"/>
              </a:spcBef>
            </a:pPr>
            <a:r>
              <a:rPr lang="en-US" dirty="0"/>
              <a:t>As a result, this week we finished exception management.
We wrote the information we kept in memory to the file to make it permanent, we read it.
We'll continue next week. Come prepared. Study from textbook.</a:t>
            </a:r>
            <a:endParaRPr dirty="0"/>
          </a:p>
        </p:txBody>
      </p:sp>
      <p:sp>
        <p:nvSpPr>
          <p:cNvPr id="431" name="Google Shape;325;p40"/>
          <p:cNvSpPr txBox="1">
            <a:spLocks noGrp="1"/>
          </p:cNvSpPr>
          <p:nvPr>
            <p:ph type="sldNum" sz="quarter" idx="4294967295"/>
          </p:nvPr>
        </p:nvSpPr>
        <p:spPr>
          <a:xfrm>
            <a:off x="20602931" y="12835911"/>
            <a:ext cx="504464" cy="483827"/>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58</a:t>
            </a:fld>
            <a:endParaRP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İSTİSNA YÖNETİMİ"/>
          <p:cNvSpPr txBox="1">
            <a:spLocks noGrp="1"/>
          </p:cNvSpPr>
          <p:nvPr>
            <p:ph type="title"/>
          </p:nvPr>
        </p:nvSpPr>
        <p:spPr>
          <a:prstGeom prst="rect">
            <a:avLst/>
          </a:prstGeom>
        </p:spPr>
        <p:txBody>
          <a:bodyPr/>
          <a:lstStyle/>
          <a:p>
            <a:r>
              <a:rPr lang="en-US" dirty="0"/>
              <a:t>EXCEPTION MANAGEMENT
</a:t>
            </a:r>
            <a:endParaRPr dirty="0"/>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İstisnalar (Exceptions)"/>
          <p:cNvSpPr txBox="1">
            <a:spLocks noGrp="1"/>
          </p:cNvSpPr>
          <p:nvPr>
            <p:ph type="title"/>
          </p:nvPr>
        </p:nvSpPr>
        <p:spPr>
          <a:prstGeom prst="rect">
            <a:avLst/>
          </a:prstGeom>
        </p:spPr>
        <p:txBody>
          <a:bodyPr/>
          <a:lstStyle/>
          <a:p>
            <a:r>
              <a:rPr dirty="0"/>
              <a:t> Exceptions</a:t>
            </a:r>
          </a:p>
        </p:txBody>
      </p:sp>
      <p:sp>
        <p:nvSpPr>
          <p:cNvPr id="107" name="Çalışma zamanı hatalarını yönetmek için istisnalar kullanılır.…"/>
          <p:cNvSpPr txBox="1">
            <a:spLocks noGrp="1"/>
          </p:cNvSpPr>
          <p:nvPr>
            <p:ph type="body" idx="1"/>
          </p:nvPr>
        </p:nvSpPr>
        <p:spPr>
          <a:prstGeom prst="rect">
            <a:avLst/>
          </a:prstGeom>
        </p:spPr>
        <p:txBody>
          <a:bodyPr/>
          <a:lstStyle/>
          <a:p>
            <a:r>
              <a:rPr lang="en-US" dirty="0"/>
              <a:t> Exceptions are used to manage run-time errors.
</a:t>
            </a:r>
            <a:r>
              <a:rPr dirty="0"/>
              <a:t> </a:t>
            </a:r>
            <a:r>
              <a:rPr lang="en-US" dirty="0"/>
              <a:t>The try-catch block is used.</a:t>
            </a:r>
            <a:endParaRPr dirty="0"/>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İstisnalar (Exceptions)"/>
          <p:cNvSpPr txBox="1">
            <a:spLocks noGrp="1"/>
          </p:cNvSpPr>
          <p:nvPr>
            <p:ph type="title"/>
          </p:nvPr>
        </p:nvSpPr>
        <p:spPr>
          <a:prstGeom prst="rect">
            <a:avLst/>
          </a:prstGeom>
        </p:spPr>
        <p:txBody>
          <a:bodyPr/>
          <a:lstStyle/>
          <a:p>
            <a:r>
              <a:rPr dirty="0"/>
              <a:t>Exceptions</a:t>
            </a:r>
          </a:p>
        </p:txBody>
      </p:sp>
      <p:pic>
        <p:nvPicPr>
          <p:cNvPr id="164" name="image.pdf" descr="image.pdf"/>
          <p:cNvPicPr>
            <a:picLocks noChangeAspect="1"/>
          </p:cNvPicPr>
          <p:nvPr/>
        </p:nvPicPr>
        <p:blipFill>
          <a:blip r:embed="rId2"/>
          <a:stretch>
            <a:fillRect/>
          </a:stretch>
        </p:blipFill>
        <p:spPr>
          <a:xfrm>
            <a:off x="1879407" y="2422452"/>
            <a:ext cx="20625186" cy="10523735"/>
          </a:xfrm>
          <a:prstGeom prst="rect">
            <a:avLst/>
          </a:prstGeom>
          <a:ln w="12700">
            <a:miter lim="400000"/>
          </a:ln>
        </p:spPr>
      </p:pic>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 name="İstisnalar (Exceptions)"/>
          <p:cNvSpPr txBox="1">
            <a:spLocks noGrp="1"/>
          </p:cNvSpPr>
          <p:nvPr>
            <p:ph type="title"/>
          </p:nvPr>
        </p:nvSpPr>
        <p:spPr>
          <a:prstGeom prst="rect">
            <a:avLst/>
          </a:prstGeom>
        </p:spPr>
        <p:txBody>
          <a:bodyPr/>
          <a:lstStyle/>
          <a:p>
            <a:r>
              <a:rPr dirty="0"/>
              <a:t>Exceptions</a:t>
            </a:r>
          </a:p>
        </p:txBody>
      </p:sp>
      <p:pic>
        <p:nvPicPr>
          <p:cNvPr id="167" name="image.pdf" descr="image.pdf"/>
          <p:cNvPicPr>
            <a:picLocks noChangeAspect="1"/>
          </p:cNvPicPr>
          <p:nvPr/>
        </p:nvPicPr>
        <p:blipFill>
          <a:blip r:embed="rId2"/>
          <a:stretch>
            <a:fillRect/>
          </a:stretch>
        </p:blipFill>
        <p:spPr>
          <a:xfrm>
            <a:off x="1879407" y="2422452"/>
            <a:ext cx="20625186" cy="10523735"/>
          </a:xfrm>
          <a:prstGeom prst="rect">
            <a:avLst/>
          </a:prstGeom>
          <a:ln w="12700">
            <a:miter lim="400000"/>
          </a:ln>
        </p:spPr>
      </p:pic>
      <p:sp>
        <p:nvSpPr>
          <p:cNvPr id="168" name="System errors, JVM ve Error class tarafından oluşturulur. Bu tip hatalar nadiren olur ve Programcı olarak bu tip hatalarda pek bir şey yapamazsınız. Sadece kullanıcıya programı sonlandırması gerektiğini ve hata mesajını verirsiniz."/>
          <p:cNvSpPr txBox="1"/>
          <p:nvPr/>
        </p:nvSpPr>
        <p:spPr>
          <a:xfrm>
            <a:off x="670720" y="9343014"/>
            <a:ext cx="6628960" cy="390106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defTabSz="914400">
              <a:spcBef>
                <a:spcPts val="900"/>
              </a:spcBef>
              <a:defRPr sz="3000" i="1">
                <a:latin typeface="Times New Roman"/>
                <a:ea typeface="Times New Roman"/>
                <a:cs typeface="Times New Roman"/>
                <a:sym typeface="Times New Roman"/>
              </a:defRPr>
            </a:pPr>
            <a:r>
              <a:rPr lang="en-US" dirty="0"/>
              <a:t>System errors are generated by the JVM and the Error class. These types of mistakes rarely happen, and as a Programmer you can't do much about them. You simply tell the user that he needs to terminate the program and give the error message.
</a:t>
            </a:r>
            <a:endParaRPr i="0" dirty="0"/>
          </a:p>
        </p:txBody>
      </p:sp>
      <p:sp>
        <p:nvSpPr>
          <p:cNvPr id="169" name="Rectangle"/>
          <p:cNvSpPr/>
          <p:nvPr/>
        </p:nvSpPr>
        <p:spPr>
          <a:xfrm>
            <a:off x="7810086" y="9214621"/>
            <a:ext cx="8179960" cy="4134121"/>
          </a:xfrm>
          <a:prstGeom prst="rect">
            <a:avLst/>
          </a:prstGeom>
          <a:solidFill>
            <a:srgbClr val="CBCBCB">
              <a:alpha val="18823"/>
            </a:srgbClr>
          </a:solidFill>
          <a:ln w="12700">
            <a:solidFill>
              <a:srgbClr val="000000"/>
            </a:solidFill>
          </a:ln>
        </p:spPr>
        <p:txBody>
          <a:bodyPr lIns="45719" rIns="45719" anchor="ctr"/>
          <a:lstStyle/>
          <a:p>
            <a:pPr defTabSz="914400">
              <a:defRPr sz="1800">
                <a:latin typeface="Times New Roman"/>
                <a:ea typeface="Times New Roman"/>
                <a:cs typeface="Times New Roman"/>
                <a:sym typeface="Times New Roman"/>
              </a:defRPr>
            </a:pPr>
            <a:endParaRP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iterate>
                                    <p:tmAbs val="0"/>
                                  </p:iterate>
                                  <p:childTnLst>
                                    <p:set>
                                      <p:cBhvr>
                                        <p:cTn id="6" fill="hold"/>
                                        <p:tgtEl>
                                          <p:spTgt spid="168"/>
                                        </p:tgtEl>
                                        <p:attrNameLst>
                                          <p:attrName>style.visibility</p:attrName>
                                        </p:attrNameLst>
                                      </p:cBhvr>
                                      <p:to>
                                        <p:strVal val="visible"/>
                                      </p:to>
                                    </p:set>
                                    <p:anim calcmode="lin" valueType="num">
                                      <p:cBhvr>
                                        <p:cTn id="7" dur="500" fill="hold"/>
                                        <p:tgtEl>
                                          <p:spTgt spid="168"/>
                                        </p:tgtEl>
                                        <p:attrNameLst>
                                          <p:attrName>ppt_x</p:attrName>
                                        </p:attrNameLst>
                                      </p:cBhvr>
                                      <p:tavLst>
                                        <p:tav tm="0">
                                          <p:val>
                                            <p:strVal val="0-#ppt_w/2"/>
                                          </p:val>
                                        </p:tav>
                                        <p:tav tm="100000">
                                          <p:val>
                                            <p:strVal val="#ppt_x"/>
                                          </p:val>
                                        </p:tav>
                                      </p:tavLst>
                                    </p:anim>
                                    <p:anim calcmode="lin" valueType="num">
                                      <p:cBhvr>
                                        <p:cTn id="8" dur="500" fill="hold"/>
                                        <p:tgtEl>
                                          <p:spTgt spid="168"/>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iterate>
                                    <p:tmAbs val="0"/>
                                  </p:iterate>
                                  <p:childTnLst>
                                    <p:set>
                                      <p:cBhvr>
                                        <p:cTn id="11" fill="hold"/>
                                        <p:tgtEl>
                                          <p:spTgt spid="169"/>
                                        </p:tgtEl>
                                        <p:attrNameLst>
                                          <p:attrName>style.visibility</p:attrName>
                                        </p:attrNameLst>
                                      </p:cBhvr>
                                      <p:to>
                                        <p:strVal val="visible"/>
                                      </p:to>
                                    </p:set>
                                    <p:anim calcmode="lin" valueType="num">
                                      <p:cBhvr>
                                        <p:cTn id="12" dur="500" fill="hold"/>
                                        <p:tgtEl>
                                          <p:spTgt spid="169"/>
                                        </p:tgtEl>
                                        <p:attrNameLst>
                                          <p:attrName>ppt_x</p:attrName>
                                        </p:attrNameLst>
                                      </p:cBhvr>
                                      <p:tavLst>
                                        <p:tav tm="0">
                                          <p:val>
                                            <p:strVal val="0-#ppt_w/2"/>
                                          </p:val>
                                        </p:tav>
                                        <p:tav tm="100000">
                                          <p:val>
                                            <p:strVal val="#ppt_x"/>
                                          </p:val>
                                        </p:tav>
                                      </p:tavLst>
                                    </p:anim>
                                    <p:anim calcmode="lin" valueType="num">
                                      <p:cBhvr>
                                        <p:cTn id="13" dur="500" fill="hold"/>
                                        <p:tgtEl>
                                          <p:spTgt spid="16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8" grpId="0" animBg="1" advAuto="0"/>
      <p:bldP spid="169" grpId="0" animBg="1" advAuto="0"/>
    </p:bldLst>
  </p:timing>
</p:sld>
</file>

<file path=ppt/theme/theme1.xml><?xml version="1.0" encoding="utf-8"?>
<a:theme xmlns:a="http://schemas.openxmlformats.org/drawingml/2006/main" name="Office Theme">
  <a:themeElements>
    <a:clrScheme name="">
      <a:dk1>
        <a:srgbClr val="000000"/>
      </a:dk1>
      <a:lt1>
        <a:srgbClr val="FFFFFF"/>
      </a:lt1>
      <a:dk2>
        <a:srgbClr val="A7A7A7"/>
      </a:dk2>
      <a:lt2>
        <a:srgbClr val="535353"/>
      </a:lt2>
      <a:accent1>
        <a:srgbClr val="72A376"/>
      </a:accent1>
      <a:accent2>
        <a:srgbClr val="B0CCB0"/>
      </a:accent2>
      <a:accent3>
        <a:srgbClr val="FFFFFF"/>
      </a:accent3>
      <a:accent4>
        <a:srgbClr val="000000"/>
      </a:accent4>
      <a:accent5>
        <a:srgbClr val="BCCEBD"/>
      </a:accent5>
      <a:accent6>
        <a:srgbClr val="9FB99F"/>
      </a:accent6>
      <a:hlink>
        <a:srgbClr val="0000FF"/>
      </a:hlink>
      <a:folHlink>
        <a:srgbClr val="FF00FF"/>
      </a:folHlink>
    </a:clrScheme>
    <a:fontScheme name="Office Theme">
      <a:majorFont>
        <a:latin typeface="Calibri"/>
        <a:ea typeface="Calibri"/>
        <a:cs typeface="Calibri"/>
      </a:majorFont>
      <a:minorFont>
        <a:latin typeface="Calibri"/>
        <a:ea typeface="Calibri"/>
        <a:cs typeface="Calibri"/>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FFFFFF"/>
        </a:solidFill>
        <a:ln w="25400" cap="flat" cmpd="sng" algn="ctr">
          <a:solidFill>
            <a:schemeClr val="accent1"/>
          </a:solidFill>
          <a:prstDash val="solid"/>
          <a:round/>
          <a:headEnd type="none" w="med" len="med"/>
          <a:tailEnd type="none" w="med" len="med"/>
        </a:ln>
        <a:effectLst>
          <a:outerShdw blurRad="76200" dist="38100" dir="5400000" algn="ctr" rotWithShape="0">
            <a:srgbClr val="000000">
              <a:alpha val="34999"/>
            </a:srgbClr>
          </a:outerShdw>
        </a:effectLst>
      </a:spPr>
      <a:bodyPr vert="horz" wrap="square" lIns="91440" tIns="91440" rIns="91440" bIns="91440" numCol="1" anchor="ctr" anchorCtr="0" compatLnSpc="1">
        <a:prstTxWarp prst="textNoShape">
          <a:avLst/>
        </a:prstTxWarp>
        <a:spAutoFit/>
      </a:bodyPr>
      <a:lstStyle>
        <a:defPPr marL="385763" marR="0" indent="-385763" algn="l" defTabSz="1828800" rtl="0" eaLnBrk="1" fontAlgn="base" latinLnBrk="0" hangingPunct="0">
          <a:lnSpc>
            <a:spcPct val="100000"/>
          </a:lnSpc>
          <a:spcBef>
            <a:spcPct val="0"/>
          </a:spcBef>
          <a:spcAft>
            <a:spcPct val="0"/>
          </a:spcAft>
          <a:buClr>
            <a:srgbClr val="3333CC"/>
          </a:buClr>
          <a:buSzPct val="100000"/>
          <a:buFontTx/>
          <a:buChar char="■"/>
          <a:tabLst/>
          <a:defRPr kumimoji="0" lang="en-TR" altLang="en-TR" sz="3600" b="0" i="0" u="none" strike="noStrike" cap="none" normalizeH="0" baseline="0" smtClean="0">
            <a:ln>
              <a:noFill/>
            </a:ln>
            <a:solidFill>
              <a:srgbClr val="000000"/>
            </a:solidFill>
            <a:effectLst/>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defPPr>
      </a:lstStyle>
    </a:spDef>
    <a:lnDef>
      <a:spPr bwMode="auto">
        <a:xfrm>
          <a:off x="0" y="0"/>
          <a:ext cx="1" cy="1"/>
        </a:xfrm>
        <a:custGeom>
          <a:avLst/>
          <a:gdLst/>
          <a:ahLst/>
          <a:cxnLst/>
          <a:rect l="0" t="0" r="0" b="0"/>
          <a:pathLst/>
        </a:custGeom>
        <a:solidFill>
          <a:srgbClr val="FFFFFF"/>
        </a:solidFill>
        <a:ln w="25400" cap="flat" cmpd="sng" algn="ctr">
          <a:solidFill>
            <a:schemeClr val="accent1"/>
          </a:solidFill>
          <a:prstDash val="solid"/>
          <a:round/>
          <a:headEnd type="none" w="med" len="med"/>
          <a:tailEnd type="none" w="med" len="med"/>
        </a:ln>
        <a:effectLst>
          <a:outerShdw blurRad="76200" dist="38100" dir="5400000" algn="ctr" rotWithShape="0">
            <a:srgbClr val="000000">
              <a:alpha val="34999"/>
            </a:srgbClr>
          </a:outerShdw>
        </a:effectLst>
      </a:spPr>
      <a:bodyPr vert="horz" wrap="square" lIns="91440" tIns="91440" rIns="91440" bIns="91440" numCol="1" anchor="ctr" anchorCtr="0" compatLnSpc="1">
        <a:prstTxWarp prst="textNoShape">
          <a:avLst/>
        </a:prstTxWarp>
        <a:spAutoFit/>
      </a:bodyPr>
      <a:lstStyle>
        <a:defPPr marL="385763" marR="0" indent="-385763" algn="l" defTabSz="1828800" rtl="0" eaLnBrk="1" fontAlgn="base" latinLnBrk="0" hangingPunct="0">
          <a:lnSpc>
            <a:spcPct val="100000"/>
          </a:lnSpc>
          <a:spcBef>
            <a:spcPct val="0"/>
          </a:spcBef>
          <a:spcAft>
            <a:spcPct val="0"/>
          </a:spcAft>
          <a:buClr>
            <a:srgbClr val="3333CC"/>
          </a:buClr>
          <a:buSzPct val="100000"/>
          <a:buFontTx/>
          <a:buChar char="■"/>
          <a:tabLst/>
          <a:defRPr kumimoji="0" lang="en-TR" altLang="en-TR" sz="3600" b="0" i="0" u="none" strike="noStrike" cap="none" normalizeH="0" baseline="0" smtClean="0">
            <a:ln>
              <a:noFill/>
            </a:ln>
            <a:solidFill>
              <a:srgbClr val="000000"/>
            </a:solidFill>
            <a:effectLst/>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defPPr>
      </a:lst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A7A7A7"/>
      </a:dk2>
      <a:lt2>
        <a:srgbClr val="535353"/>
      </a:lt2>
      <a:accent1>
        <a:srgbClr val="72A376"/>
      </a:accent1>
      <a:accent2>
        <a:srgbClr val="B0CCB0"/>
      </a:accent2>
      <a:accent3>
        <a:srgbClr val="FFFFFF"/>
      </a:accent3>
      <a:accent4>
        <a:srgbClr val="000000"/>
      </a:accent4>
      <a:accent5>
        <a:srgbClr val="BCCEBD"/>
      </a:accent5>
      <a:accent6>
        <a:srgbClr val="9FB99F"/>
      </a:accent6>
      <a:hlink>
        <a:srgbClr val="0000FF"/>
      </a:hlink>
      <a:folHlink>
        <a:srgbClr val="FF00FF"/>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867</TotalTime>
  <Words>2361</Words>
  <Application>Microsoft Macintosh PowerPoint</Application>
  <PresentationFormat>Custom</PresentationFormat>
  <Paragraphs>398</Paragraphs>
  <Slides>58</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58</vt:i4>
      </vt:variant>
    </vt:vector>
  </HeadingPairs>
  <TitlesOfParts>
    <vt:vector size="66" baseType="lpstr">
      <vt:lpstr>Arial</vt:lpstr>
      <vt:lpstr>Book Antiqua</vt:lpstr>
      <vt:lpstr>Calibri</vt:lpstr>
      <vt:lpstr>Courier New</vt:lpstr>
      <vt:lpstr>Monotype Sorts</vt:lpstr>
      <vt:lpstr>Times New Roman</vt:lpstr>
      <vt:lpstr>Wingdings</vt:lpstr>
      <vt:lpstr>Office Theme</vt:lpstr>
      <vt:lpstr>Advanced Programming  CMP 102</vt:lpstr>
      <vt:lpstr>Course Plan</vt:lpstr>
      <vt:lpstr>Course Plan</vt:lpstr>
      <vt:lpstr>Last Lecture</vt:lpstr>
      <vt:lpstr>Introduction</vt:lpstr>
      <vt:lpstr>EXCEPTION MANAGEMENT
</vt:lpstr>
      <vt:lpstr> Exceptions</vt:lpstr>
      <vt:lpstr>Exceptions</vt:lpstr>
      <vt:lpstr>Exceptions</vt:lpstr>
      <vt:lpstr>Exceptions</vt:lpstr>
      <vt:lpstr>Exceptions</vt:lpstr>
      <vt:lpstr>Exceptions</vt:lpstr>
      <vt:lpstr>Exceptions</vt:lpstr>
      <vt:lpstr>Exceptions</vt:lpstr>
      <vt:lpstr>Exceptions</vt:lpstr>
      <vt:lpstr>Exceptions</vt:lpstr>
      <vt:lpstr>Exceptions</vt:lpstr>
      <vt:lpstr>Exceptions</vt:lpstr>
      <vt:lpstr>Exceptions</vt:lpstr>
      <vt:lpstr>Exceptions</vt:lpstr>
      <vt:lpstr>Exceptions</vt:lpstr>
      <vt:lpstr>Exceptions</vt:lpstr>
      <vt:lpstr>Exceptions</vt:lpstr>
      <vt:lpstr>Exceptions</vt:lpstr>
      <vt:lpstr>Exceptions</vt:lpstr>
      <vt:lpstr>Exceptions</vt:lpstr>
      <vt:lpstr>Exceptions</vt:lpstr>
      <vt:lpstr>Exceptions</vt:lpstr>
      <vt:lpstr>Exceptions</vt:lpstr>
      <vt:lpstr>Exceptions</vt:lpstr>
      <vt:lpstr>Exceptions</vt:lpstr>
      <vt:lpstr>Exception Example </vt:lpstr>
      <vt:lpstr>Exception Example </vt:lpstr>
      <vt:lpstr>FILES</vt:lpstr>
      <vt:lpstr>Files</vt:lpstr>
      <vt:lpstr>Files</vt:lpstr>
      <vt:lpstr>Files</vt:lpstr>
      <vt:lpstr>Files</vt:lpstr>
      <vt:lpstr>Files</vt:lpstr>
      <vt:lpstr>Files</vt:lpstr>
      <vt:lpstr>Files</vt:lpstr>
      <vt:lpstr>Files</vt:lpstr>
      <vt:lpstr>Writing to a File with PrintWriter</vt:lpstr>
      <vt:lpstr>Files</vt:lpstr>
      <vt:lpstr>Writing to a File with PrintWriter</vt:lpstr>
      <vt:lpstr>Let’s remember iterators in ArrayList.</vt:lpstr>
      <vt:lpstr>Iterators</vt:lpstr>
      <vt:lpstr>Let’s read contents of file with Scanner.</vt:lpstr>
      <vt:lpstr>Reading a File with Scanner</vt:lpstr>
      <vt:lpstr>Reading from a File with Scanner</vt:lpstr>
      <vt:lpstr>Replacing Text in a File with Another Text</vt:lpstr>
      <vt:lpstr>Read Data from the Web</vt:lpstr>
      <vt:lpstr>Read Data from the Web</vt:lpstr>
      <vt:lpstr>Web Crawler</vt:lpstr>
      <vt:lpstr>Homework - 1</vt:lpstr>
      <vt:lpstr>Next Lecture</vt:lpstr>
      <vt:lpstr>Programming Session</vt:lpstr>
      <vt:lpstr>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İleri Programlama  BLG 102</dc:title>
  <cp:lastModifiedBy>Microsoft Office User</cp:lastModifiedBy>
  <cp:revision>91</cp:revision>
  <dcterms:modified xsi:type="dcterms:W3CDTF">2023-03-25T11:48:07Z</dcterms:modified>
</cp:coreProperties>
</file>